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256" r:id="rId2"/>
    <p:sldId id="257" r:id="rId3"/>
    <p:sldId id="258" r:id="rId4"/>
  </p:sldIdLst>
  <p:sldSz cx="9144000" cy="6858000" type="screen4x3"/>
  <p:notesSz cx="7102475" cy="93884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0" roundtripDataSignature="AMtx7mhKoQbNTd5vwDUMtrin+r0S2dw73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79C17D1-584B-4CE9-8D0A-A8412938DC18}">
  <a:tblStyle styleId="{979C17D1-584B-4CE9-8D0A-A8412938DC18}"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1416"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presProps" Target="presProps.xml"/><Relationship Id="rId5" Type="http://schemas.openxmlformats.org/officeDocument/2006/relationships/notesMaster" Target="notesMasters/notesMaster1.xml"/><Relationship Id="rId10" Type="http://customschemas.google.com/relationships/presentationmetadata" Target="metadata"/><Relationship Id="rId4" Type="http://schemas.openxmlformats.org/officeDocument/2006/relationships/slide" Target="slides/slide3.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3" y="3"/>
            <a:ext cx="3077739" cy="471055"/>
          </a:xfrm>
          <a:prstGeom prst="rect">
            <a:avLst/>
          </a:prstGeom>
          <a:noFill/>
          <a:ln>
            <a:noFill/>
          </a:ln>
        </p:spPr>
        <p:txBody>
          <a:bodyPr spcFirstLastPara="1" wrap="square" lIns="94500" tIns="47250" rIns="94500" bIns="4725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4023093" y="3"/>
            <a:ext cx="3077739" cy="471055"/>
          </a:xfrm>
          <a:prstGeom prst="rect">
            <a:avLst/>
          </a:prstGeom>
          <a:noFill/>
          <a:ln>
            <a:noFill/>
          </a:ln>
        </p:spPr>
        <p:txBody>
          <a:bodyPr spcFirstLastPara="1" wrap="square" lIns="94500" tIns="47250" rIns="94500" bIns="4725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439863" y="1174750"/>
            <a:ext cx="4222750" cy="31670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10248" y="4518208"/>
            <a:ext cx="5681980" cy="3696711"/>
          </a:xfrm>
          <a:prstGeom prst="rect">
            <a:avLst/>
          </a:prstGeom>
          <a:noFill/>
          <a:ln>
            <a:noFill/>
          </a:ln>
        </p:spPr>
        <p:txBody>
          <a:bodyPr spcFirstLastPara="1" wrap="square" lIns="94500" tIns="47250" rIns="94500" bIns="4725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3" y="8917423"/>
            <a:ext cx="3077739" cy="471054"/>
          </a:xfrm>
          <a:prstGeom prst="rect">
            <a:avLst/>
          </a:prstGeom>
          <a:noFill/>
          <a:ln>
            <a:noFill/>
          </a:ln>
        </p:spPr>
        <p:txBody>
          <a:bodyPr spcFirstLastPara="1" wrap="square" lIns="94500" tIns="47250" rIns="94500" bIns="4725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4023093" y="8917423"/>
            <a:ext cx="3077739" cy="471054"/>
          </a:xfrm>
          <a:prstGeom prst="rect">
            <a:avLst/>
          </a:prstGeom>
          <a:noFill/>
          <a:ln>
            <a:noFill/>
          </a:ln>
        </p:spPr>
        <p:txBody>
          <a:bodyPr spcFirstLastPara="1" wrap="square" lIns="94500" tIns="47250" rIns="94500" bIns="4725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710248" y="4518208"/>
            <a:ext cx="5681980" cy="3696711"/>
          </a:xfrm>
          <a:prstGeom prst="rect">
            <a:avLst/>
          </a:prstGeom>
        </p:spPr>
        <p:txBody>
          <a:bodyPr spcFirstLastPara="1" wrap="square" lIns="94500" tIns="47250" rIns="94500" bIns="4725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1439863" y="1174750"/>
            <a:ext cx="4222750" cy="31670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5429edfca7_0_2:notes"/>
          <p:cNvSpPr>
            <a:spLocks noGrp="1" noRot="1" noChangeAspect="1"/>
          </p:cNvSpPr>
          <p:nvPr>
            <p:ph type="sldImg" idx="2"/>
          </p:nvPr>
        </p:nvSpPr>
        <p:spPr>
          <a:xfrm>
            <a:off x="1439863" y="1174750"/>
            <a:ext cx="4222750" cy="31670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5429edfca7_0_2:notes"/>
          <p:cNvSpPr txBox="1">
            <a:spLocks noGrp="1"/>
          </p:cNvSpPr>
          <p:nvPr>
            <p:ph type="body" idx="1"/>
          </p:nvPr>
        </p:nvSpPr>
        <p:spPr>
          <a:xfrm>
            <a:off x="710248" y="4518208"/>
            <a:ext cx="5682000" cy="3696600"/>
          </a:xfrm>
          <a:prstGeom prst="rect">
            <a:avLst/>
          </a:prstGeom>
        </p:spPr>
        <p:txBody>
          <a:bodyPr spcFirstLastPara="1" wrap="square" lIns="94500" tIns="47250" rIns="94500" bIns="47250" anchor="t" anchorCtr="0">
            <a:noAutofit/>
          </a:bodyPr>
          <a:lstStyle/>
          <a:p>
            <a:pPr marL="0" lvl="0" indent="0" algn="l" rtl="0">
              <a:spcBef>
                <a:spcPts val="0"/>
              </a:spcBef>
              <a:spcAft>
                <a:spcPts val="0"/>
              </a:spcAft>
              <a:buNone/>
            </a:pPr>
            <a:endParaRPr/>
          </a:p>
        </p:txBody>
      </p:sp>
      <p:sp>
        <p:nvSpPr>
          <p:cNvPr id="130" name="Google Shape;130;g5429edfca7_0_2:notes"/>
          <p:cNvSpPr txBox="1">
            <a:spLocks noGrp="1"/>
          </p:cNvSpPr>
          <p:nvPr>
            <p:ph type="sldNum" idx="12"/>
          </p:nvPr>
        </p:nvSpPr>
        <p:spPr>
          <a:xfrm>
            <a:off x="4023093" y="8917423"/>
            <a:ext cx="3077700" cy="471000"/>
          </a:xfrm>
          <a:prstGeom prst="rect">
            <a:avLst/>
          </a:prstGeom>
        </p:spPr>
        <p:txBody>
          <a:bodyPr spcFirstLastPara="1" wrap="square" lIns="94500" tIns="47250" rIns="94500" bIns="4725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5429edfca7_0_10:notes"/>
          <p:cNvSpPr>
            <a:spLocks noGrp="1" noRot="1" noChangeAspect="1"/>
          </p:cNvSpPr>
          <p:nvPr>
            <p:ph type="sldImg" idx="2"/>
          </p:nvPr>
        </p:nvSpPr>
        <p:spPr>
          <a:xfrm>
            <a:off x="1439863" y="1174750"/>
            <a:ext cx="4222750" cy="31670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5429edfca7_0_10:notes"/>
          <p:cNvSpPr txBox="1">
            <a:spLocks noGrp="1"/>
          </p:cNvSpPr>
          <p:nvPr>
            <p:ph type="body" idx="1"/>
          </p:nvPr>
        </p:nvSpPr>
        <p:spPr>
          <a:xfrm>
            <a:off x="710248" y="4518208"/>
            <a:ext cx="5682000" cy="3696600"/>
          </a:xfrm>
          <a:prstGeom prst="rect">
            <a:avLst/>
          </a:prstGeom>
        </p:spPr>
        <p:txBody>
          <a:bodyPr spcFirstLastPara="1" wrap="square" lIns="94500" tIns="47250" rIns="94500" bIns="47250" anchor="t" anchorCtr="0">
            <a:noAutofit/>
          </a:bodyPr>
          <a:lstStyle/>
          <a:p>
            <a:pPr marL="0" lvl="0" indent="0" algn="l" rtl="0">
              <a:spcBef>
                <a:spcPts val="0"/>
              </a:spcBef>
              <a:spcAft>
                <a:spcPts val="0"/>
              </a:spcAft>
              <a:buNone/>
            </a:pPr>
            <a:endParaRPr/>
          </a:p>
        </p:txBody>
      </p:sp>
      <p:sp>
        <p:nvSpPr>
          <p:cNvPr id="137" name="Google Shape;137;g5429edfca7_0_10:notes"/>
          <p:cNvSpPr txBox="1">
            <a:spLocks noGrp="1"/>
          </p:cNvSpPr>
          <p:nvPr>
            <p:ph type="sldNum" idx="12"/>
          </p:nvPr>
        </p:nvSpPr>
        <p:spPr>
          <a:xfrm>
            <a:off x="4023093" y="8917423"/>
            <a:ext cx="3077700" cy="471000"/>
          </a:xfrm>
          <a:prstGeom prst="rect">
            <a:avLst/>
          </a:prstGeom>
        </p:spPr>
        <p:txBody>
          <a:bodyPr spcFirstLastPara="1" wrap="square" lIns="94500" tIns="47250" rIns="94500" bIns="4725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3</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628651" y="365127"/>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3"/>
          <p:cNvSpPr txBox="1">
            <a:spLocks noGrp="1"/>
          </p:cNvSpPr>
          <p:nvPr>
            <p:ph type="body" idx="1"/>
          </p:nvPr>
        </p:nvSpPr>
        <p:spPr>
          <a:xfrm>
            <a:off x="628651" y="1825625"/>
            <a:ext cx="78867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8" name="Google Shape;18;p3"/>
          <p:cNvSpPr txBox="1">
            <a:spLocks noGrp="1"/>
          </p:cNvSpPr>
          <p:nvPr>
            <p:ph type="dt" idx="10"/>
          </p:nvPr>
        </p:nvSpPr>
        <p:spPr>
          <a:xfrm>
            <a:off x="628651" y="6356352"/>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3"/>
          <p:cNvSpPr txBox="1">
            <a:spLocks noGrp="1"/>
          </p:cNvSpPr>
          <p:nvPr>
            <p:ph type="ftr" idx="11"/>
          </p:nvPr>
        </p:nvSpPr>
        <p:spPr>
          <a:xfrm>
            <a:off x="3028951" y="6356352"/>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3"/>
          <p:cNvSpPr txBox="1">
            <a:spLocks noGrp="1"/>
          </p:cNvSpPr>
          <p:nvPr>
            <p:ph type="sldNum" idx="12"/>
          </p:nvPr>
        </p:nvSpPr>
        <p:spPr>
          <a:xfrm>
            <a:off x="6457951" y="6356352"/>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2"/>
          <p:cNvSpPr txBox="1">
            <a:spLocks noGrp="1"/>
          </p:cNvSpPr>
          <p:nvPr>
            <p:ph type="title"/>
          </p:nvPr>
        </p:nvSpPr>
        <p:spPr>
          <a:xfrm>
            <a:off x="628651" y="365127"/>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2"/>
          <p:cNvSpPr txBox="1">
            <a:spLocks noGrp="1"/>
          </p:cNvSpPr>
          <p:nvPr>
            <p:ph type="body" idx="1"/>
          </p:nvPr>
        </p:nvSpPr>
        <p:spPr>
          <a:xfrm rot="5400000">
            <a:off x="2396332" y="57944"/>
            <a:ext cx="4351338" cy="7886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2"/>
          <p:cNvSpPr txBox="1">
            <a:spLocks noGrp="1"/>
          </p:cNvSpPr>
          <p:nvPr>
            <p:ph type="dt" idx="10"/>
          </p:nvPr>
        </p:nvSpPr>
        <p:spPr>
          <a:xfrm>
            <a:off x="628651" y="6356352"/>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2"/>
          <p:cNvSpPr txBox="1">
            <a:spLocks noGrp="1"/>
          </p:cNvSpPr>
          <p:nvPr>
            <p:ph type="ftr" idx="11"/>
          </p:nvPr>
        </p:nvSpPr>
        <p:spPr>
          <a:xfrm>
            <a:off x="3028951" y="6356352"/>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2"/>
          <p:cNvSpPr txBox="1">
            <a:spLocks noGrp="1"/>
          </p:cNvSpPr>
          <p:nvPr>
            <p:ph type="sldNum" idx="12"/>
          </p:nvPr>
        </p:nvSpPr>
        <p:spPr>
          <a:xfrm>
            <a:off x="6457951" y="6356352"/>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3"/>
          <p:cNvSpPr txBox="1">
            <a:spLocks noGrp="1"/>
          </p:cNvSpPr>
          <p:nvPr>
            <p:ph type="title"/>
          </p:nvPr>
        </p:nvSpPr>
        <p:spPr>
          <a:xfrm rot="5400000">
            <a:off x="4623594" y="2285207"/>
            <a:ext cx="5811838" cy="197167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3"/>
          <p:cNvSpPr txBox="1">
            <a:spLocks noGrp="1"/>
          </p:cNvSpPr>
          <p:nvPr>
            <p:ph type="body" idx="1"/>
          </p:nvPr>
        </p:nvSpPr>
        <p:spPr>
          <a:xfrm rot="5400000">
            <a:off x="623095" y="370682"/>
            <a:ext cx="5811838" cy="58007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3"/>
          <p:cNvSpPr txBox="1">
            <a:spLocks noGrp="1"/>
          </p:cNvSpPr>
          <p:nvPr>
            <p:ph type="dt" idx="10"/>
          </p:nvPr>
        </p:nvSpPr>
        <p:spPr>
          <a:xfrm>
            <a:off x="628651" y="6356352"/>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3"/>
          <p:cNvSpPr txBox="1">
            <a:spLocks noGrp="1"/>
          </p:cNvSpPr>
          <p:nvPr>
            <p:ph type="ftr" idx="11"/>
          </p:nvPr>
        </p:nvSpPr>
        <p:spPr>
          <a:xfrm>
            <a:off x="3028951" y="6356352"/>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3"/>
          <p:cNvSpPr txBox="1">
            <a:spLocks noGrp="1"/>
          </p:cNvSpPr>
          <p:nvPr>
            <p:ph type="sldNum" idx="12"/>
          </p:nvPr>
        </p:nvSpPr>
        <p:spPr>
          <a:xfrm>
            <a:off x="6457951" y="6356352"/>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1"/>
        <p:cNvGrpSpPr/>
        <p:nvPr/>
      </p:nvGrpSpPr>
      <p:grpSpPr>
        <a:xfrm>
          <a:off x="0" y="0"/>
          <a:ext cx="0" cy="0"/>
          <a:chOff x="0" y="0"/>
          <a:chExt cx="0" cy="0"/>
        </a:xfrm>
      </p:grpSpPr>
      <p:sp>
        <p:nvSpPr>
          <p:cNvPr id="22" name="Google Shape;22;p4"/>
          <p:cNvSpPr txBox="1">
            <a:spLocks noGrp="1"/>
          </p:cNvSpPr>
          <p:nvPr>
            <p:ph type="ctrTitle"/>
          </p:nvPr>
        </p:nvSpPr>
        <p:spPr>
          <a:xfrm>
            <a:off x="685800" y="1122364"/>
            <a:ext cx="77724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4"/>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4" name="Google Shape;24;p4"/>
          <p:cNvSpPr txBox="1">
            <a:spLocks noGrp="1"/>
          </p:cNvSpPr>
          <p:nvPr>
            <p:ph type="dt" idx="10"/>
          </p:nvPr>
        </p:nvSpPr>
        <p:spPr>
          <a:xfrm>
            <a:off x="628651" y="6356352"/>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4"/>
          <p:cNvSpPr txBox="1">
            <a:spLocks noGrp="1"/>
          </p:cNvSpPr>
          <p:nvPr>
            <p:ph type="ftr" idx="11"/>
          </p:nvPr>
        </p:nvSpPr>
        <p:spPr>
          <a:xfrm>
            <a:off x="3028951" y="6356352"/>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4"/>
          <p:cNvSpPr txBox="1">
            <a:spLocks noGrp="1"/>
          </p:cNvSpPr>
          <p:nvPr>
            <p:ph type="sldNum" idx="12"/>
          </p:nvPr>
        </p:nvSpPr>
        <p:spPr>
          <a:xfrm>
            <a:off x="6457951" y="6356352"/>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5"/>
          <p:cNvSpPr txBox="1">
            <a:spLocks noGrp="1"/>
          </p:cNvSpPr>
          <p:nvPr>
            <p:ph type="title"/>
          </p:nvPr>
        </p:nvSpPr>
        <p:spPr>
          <a:xfrm>
            <a:off x="623889" y="1709740"/>
            <a:ext cx="78867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5"/>
          <p:cNvSpPr txBox="1">
            <a:spLocks noGrp="1"/>
          </p:cNvSpPr>
          <p:nvPr>
            <p:ph type="body" idx="1"/>
          </p:nvPr>
        </p:nvSpPr>
        <p:spPr>
          <a:xfrm>
            <a:off x="623889" y="4589465"/>
            <a:ext cx="78867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2400"/>
              <a:buNone/>
              <a:defRPr sz="2400">
                <a:solidFill>
                  <a:schemeClr val="dk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5"/>
          <p:cNvSpPr txBox="1">
            <a:spLocks noGrp="1"/>
          </p:cNvSpPr>
          <p:nvPr>
            <p:ph type="dt" idx="10"/>
          </p:nvPr>
        </p:nvSpPr>
        <p:spPr>
          <a:xfrm>
            <a:off x="628651" y="6356352"/>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ftr" idx="11"/>
          </p:nvPr>
        </p:nvSpPr>
        <p:spPr>
          <a:xfrm>
            <a:off x="3028951" y="6356352"/>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5"/>
          <p:cNvSpPr txBox="1">
            <a:spLocks noGrp="1"/>
          </p:cNvSpPr>
          <p:nvPr>
            <p:ph type="sldNum" idx="12"/>
          </p:nvPr>
        </p:nvSpPr>
        <p:spPr>
          <a:xfrm>
            <a:off x="6457951" y="6356352"/>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628651" y="365127"/>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6"/>
          <p:cNvSpPr txBox="1">
            <a:spLocks noGrp="1"/>
          </p:cNvSpPr>
          <p:nvPr>
            <p:ph type="body" idx="1"/>
          </p:nvPr>
        </p:nvSpPr>
        <p:spPr>
          <a:xfrm>
            <a:off x="628651"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2"/>
          </p:nvPr>
        </p:nvSpPr>
        <p:spPr>
          <a:xfrm>
            <a:off x="4629151"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6"/>
          <p:cNvSpPr txBox="1">
            <a:spLocks noGrp="1"/>
          </p:cNvSpPr>
          <p:nvPr>
            <p:ph type="dt" idx="10"/>
          </p:nvPr>
        </p:nvSpPr>
        <p:spPr>
          <a:xfrm>
            <a:off x="628651" y="6356352"/>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6"/>
          <p:cNvSpPr txBox="1">
            <a:spLocks noGrp="1"/>
          </p:cNvSpPr>
          <p:nvPr>
            <p:ph type="ftr" idx="11"/>
          </p:nvPr>
        </p:nvSpPr>
        <p:spPr>
          <a:xfrm>
            <a:off x="3028951" y="6356352"/>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sldNum" idx="12"/>
          </p:nvPr>
        </p:nvSpPr>
        <p:spPr>
          <a:xfrm>
            <a:off x="6457951" y="6356352"/>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629842" y="365127"/>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7"/>
          <p:cNvSpPr txBox="1">
            <a:spLocks noGrp="1"/>
          </p:cNvSpPr>
          <p:nvPr>
            <p:ph type="body" idx="1"/>
          </p:nvPr>
        </p:nvSpPr>
        <p:spPr>
          <a:xfrm>
            <a:off x="629842" y="1681164"/>
            <a:ext cx="3868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7"/>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7"/>
          <p:cNvSpPr txBox="1">
            <a:spLocks noGrp="1"/>
          </p:cNvSpPr>
          <p:nvPr>
            <p:ph type="body" idx="3"/>
          </p:nvPr>
        </p:nvSpPr>
        <p:spPr>
          <a:xfrm>
            <a:off x="4629151" y="1681164"/>
            <a:ext cx="3887391"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7"/>
          <p:cNvSpPr txBox="1">
            <a:spLocks noGrp="1"/>
          </p:cNvSpPr>
          <p:nvPr>
            <p:ph type="body" idx="4"/>
          </p:nvPr>
        </p:nvSpPr>
        <p:spPr>
          <a:xfrm>
            <a:off x="4629151" y="2505075"/>
            <a:ext cx="3887391"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7"/>
          <p:cNvSpPr txBox="1">
            <a:spLocks noGrp="1"/>
          </p:cNvSpPr>
          <p:nvPr>
            <p:ph type="dt" idx="10"/>
          </p:nvPr>
        </p:nvSpPr>
        <p:spPr>
          <a:xfrm>
            <a:off x="628651" y="6356352"/>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7"/>
          <p:cNvSpPr txBox="1">
            <a:spLocks noGrp="1"/>
          </p:cNvSpPr>
          <p:nvPr>
            <p:ph type="ftr" idx="11"/>
          </p:nvPr>
        </p:nvSpPr>
        <p:spPr>
          <a:xfrm>
            <a:off x="3028951" y="6356352"/>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sldNum" idx="12"/>
          </p:nvPr>
        </p:nvSpPr>
        <p:spPr>
          <a:xfrm>
            <a:off x="6457951" y="6356352"/>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8"/>
          <p:cNvSpPr txBox="1">
            <a:spLocks noGrp="1"/>
          </p:cNvSpPr>
          <p:nvPr>
            <p:ph type="title"/>
          </p:nvPr>
        </p:nvSpPr>
        <p:spPr>
          <a:xfrm>
            <a:off x="628651" y="365127"/>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8"/>
          <p:cNvSpPr txBox="1">
            <a:spLocks noGrp="1"/>
          </p:cNvSpPr>
          <p:nvPr>
            <p:ph type="dt" idx="10"/>
          </p:nvPr>
        </p:nvSpPr>
        <p:spPr>
          <a:xfrm>
            <a:off x="628651" y="6356352"/>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3028951" y="6356352"/>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6457951" y="6356352"/>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9"/>
          <p:cNvSpPr txBox="1">
            <a:spLocks noGrp="1"/>
          </p:cNvSpPr>
          <p:nvPr>
            <p:ph type="dt" idx="10"/>
          </p:nvPr>
        </p:nvSpPr>
        <p:spPr>
          <a:xfrm>
            <a:off x="628651" y="6356352"/>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ftr" idx="11"/>
          </p:nvPr>
        </p:nvSpPr>
        <p:spPr>
          <a:xfrm>
            <a:off x="3028951" y="6356352"/>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9"/>
          <p:cNvSpPr txBox="1">
            <a:spLocks noGrp="1"/>
          </p:cNvSpPr>
          <p:nvPr>
            <p:ph type="sldNum" idx="12"/>
          </p:nvPr>
        </p:nvSpPr>
        <p:spPr>
          <a:xfrm>
            <a:off x="6457951" y="6356352"/>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10"/>
          <p:cNvSpPr txBox="1">
            <a:spLocks noGrp="1"/>
          </p:cNvSpPr>
          <p:nvPr>
            <p:ph type="title"/>
          </p:nvPr>
        </p:nvSpPr>
        <p:spPr>
          <a:xfrm>
            <a:off x="629841" y="457200"/>
            <a:ext cx="2949179"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0"/>
          <p:cNvSpPr txBox="1">
            <a:spLocks noGrp="1"/>
          </p:cNvSpPr>
          <p:nvPr>
            <p:ph type="body" idx="1"/>
          </p:nvPr>
        </p:nvSpPr>
        <p:spPr>
          <a:xfrm>
            <a:off x="3887391" y="987427"/>
            <a:ext cx="4629151"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0"/>
          <p:cNvSpPr txBox="1">
            <a:spLocks noGrp="1"/>
          </p:cNvSpPr>
          <p:nvPr>
            <p:ph type="body" idx="2"/>
          </p:nvPr>
        </p:nvSpPr>
        <p:spPr>
          <a:xfrm>
            <a:off x="629841" y="2057400"/>
            <a:ext cx="2949179"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0"/>
          <p:cNvSpPr txBox="1">
            <a:spLocks noGrp="1"/>
          </p:cNvSpPr>
          <p:nvPr>
            <p:ph type="dt" idx="10"/>
          </p:nvPr>
        </p:nvSpPr>
        <p:spPr>
          <a:xfrm>
            <a:off x="628651" y="6356352"/>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ftr" idx="11"/>
          </p:nvPr>
        </p:nvSpPr>
        <p:spPr>
          <a:xfrm>
            <a:off x="3028951" y="6356352"/>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0"/>
          <p:cNvSpPr txBox="1">
            <a:spLocks noGrp="1"/>
          </p:cNvSpPr>
          <p:nvPr>
            <p:ph type="sldNum" idx="12"/>
          </p:nvPr>
        </p:nvSpPr>
        <p:spPr>
          <a:xfrm>
            <a:off x="6457951" y="6356352"/>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1"/>
          <p:cNvSpPr txBox="1">
            <a:spLocks noGrp="1"/>
          </p:cNvSpPr>
          <p:nvPr>
            <p:ph type="title"/>
          </p:nvPr>
        </p:nvSpPr>
        <p:spPr>
          <a:xfrm>
            <a:off x="629841" y="457200"/>
            <a:ext cx="2949179"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1"/>
          <p:cNvSpPr>
            <a:spLocks noGrp="1"/>
          </p:cNvSpPr>
          <p:nvPr>
            <p:ph type="pic" idx="2"/>
          </p:nvPr>
        </p:nvSpPr>
        <p:spPr>
          <a:xfrm>
            <a:off x="3887391" y="987427"/>
            <a:ext cx="4629151"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Google Shape;68;p11"/>
          <p:cNvSpPr txBox="1">
            <a:spLocks noGrp="1"/>
          </p:cNvSpPr>
          <p:nvPr>
            <p:ph type="body" idx="1"/>
          </p:nvPr>
        </p:nvSpPr>
        <p:spPr>
          <a:xfrm>
            <a:off x="629841" y="2057400"/>
            <a:ext cx="2949179"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1"/>
          <p:cNvSpPr txBox="1">
            <a:spLocks noGrp="1"/>
          </p:cNvSpPr>
          <p:nvPr>
            <p:ph type="dt" idx="10"/>
          </p:nvPr>
        </p:nvSpPr>
        <p:spPr>
          <a:xfrm>
            <a:off x="628651" y="6356352"/>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1"/>
          <p:cNvSpPr txBox="1">
            <a:spLocks noGrp="1"/>
          </p:cNvSpPr>
          <p:nvPr>
            <p:ph type="ftr" idx="11"/>
          </p:nvPr>
        </p:nvSpPr>
        <p:spPr>
          <a:xfrm>
            <a:off x="3028951" y="6356352"/>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1"/>
          <p:cNvSpPr txBox="1">
            <a:spLocks noGrp="1"/>
          </p:cNvSpPr>
          <p:nvPr>
            <p:ph type="sldNum" idx="12"/>
          </p:nvPr>
        </p:nvSpPr>
        <p:spPr>
          <a:xfrm>
            <a:off x="6457951" y="6356352"/>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628651" y="365127"/>
            <a:ext cx="78867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
          <p:cNvSpPr txBox="1">
            <a:spLocks noGrp="1"/>
          </p:cNvSpPr>
          <p:nvPr>
            <p:ph type="body" idx="1"/>
          </p:nvPr>
        </p:nvSpPr>
        <p:spPr>
          <a:xfrm>
            <a:off x="628651" y="1825625"/>
            <a:ext cx="78867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2"/>
          <p:cNvSpPr txBox="1">
            <a:spLocks noGrp="1"/>
          </p:cNvSpPr>
          <p:nvPr>
            <p:ph type="dt" idx="10"/>
          </p:nvPr>
        </p:nvSpPr>
        <p:spPr>
          <a:xfrm>
            <a:off x="628651" y="6356352"/>
            <a:ext cx="20574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2"/>
          <p:cNvSpPr txBox="1">
            <a:spLocks noGrp="1"/>
          </p:cNvSpPr>
          <p:nvPr>
            <p:ph type="ftr" idx="11"/>
          </p:nvPr>
        </p:nvSpPr>
        <p:spPr>
          <a:xfrm>
            <a:off x="3028951" y="6356352"/>
            <a:ext cx="30861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2"/>
          <p:cNvSpPr txBox="1">
            <a:spLocks noGrp="1"/>
          </p:cNvSpPr>
          <p:nvPr>
            <p:ph type="sldNum" idx="12"/>
          </p:nvPr>
        </p:nvSpPr>
        <p:spPr>
          <a:xfrm>
            <a:off x="6457951" y="6356352"/>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txBox="1"/>
          <p:nvPr/>
        </p:nvSpPr>
        <p:spPr>
          <a:xfrm>
            <a:off x="-9839" y="12842"/>
            <a:ext cx="9144000" cy="276999"/>
          </a:xfrm>
          <a:prstGeom prst="rect">
            <a:avLst/>
          </a:prstGeom>
          <a:solidFill>
            <a:srgbClr val="0066FF"/>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200" b="0" i="0" u="none" strike="noStrike" cap="none">
                <a:solidFill>
                  <a:schemeClr val="lt1"/>
                </a:solidFill>
                <a:latin typeface="Arial"/>
                <a:ea typeface="Arial"/>
                <a:cs typeface="Arial"/>
                <a:sym typeface="Arial"/>
              </a:rPr>
              <a:t>Maynard H. Jackson High School (Jackson Cluster) </a:t>
            </a:r>
            <a:r>
              <a:rPr lang="en-US" sz="1000" b="1" i="0" u="none" strike="noStrike" cap="none">
                <a:solidFill>
                  <a:schemeClr val="lt1"/>
                </a:solidFill>
                <a:latin typeface="Arial"/>
                <a:ea typeface="Arial"/>
                <a:cs typeface="Arial"/>
                <a:sym typeface="Arial"/>
              </a:rPr>
              <a:t>Amended and Approved 11-18-19</a:t>
            </a:r>
            <a:endParaRPr sz="1000" b="1" i="1" u="none" strike="noStrike" cap="none">
              <a:solidFill>
                <a:schemeClr val="lt1"/>
              </a:solidFill>
              <a:latin typeface="Arial"/>
              <a:ea typeface="Arial"/>
              <a:cs typeface="Arial"/>
              <a:sym typeface="Arial"/>
            </a:endParaRPr>
          </a:p>
        </p:txBody>
      </p:sp>
      <p:sp>
        <p:nvSpPr>
          <p:cNvPr id="89" name="Google Shape;89;p1"/>
          <p:cNvSpPr/>
          <p:nvPr/>
        </p:nvSpPr>
        <p:spPr>
          <a:xfrm>
            <a:off x="1560324" y="1607036"/>
            <a:ext cx="1023036" cy="21929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825" b="1" i="0" u="none" strike="noStrike" cap="none">
                <a:solidFill>
                  <a:schemeClr val="dk1"/>
                </a:solidFill>
                <a:latin typeface="Arial"/>
                <a:ea typeface="Arial"/>
                <a:cs typeface="Arial"/>
                <a:sym typeface="Arial"/>
              </a:rPr>
              <a:t>School Priorities</a:t>
            </a:r>
            <a:endParaRPr/>
          </a:p>
        </p:txBody>
      </p:sp>
      <p:sp>
        <p:nvSpPr>
          <p:cNvPr id="90" name="Google Shape;90;p1"/>
          <p:cNvSpPr/>
          <p:nvPr/>
        </p:nvSpPr>
        <p:spPr>
          <a:xfrm>
            <a:off x="4927443" y="1646363"/>
            <a:ext cx="1077539" cy="35779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825" b="1" i="0" u="none" strike="noStrike" cap="none">
                <a:solidFill>
                  <a:schemeClr val="dk1"/>
                </a:solidFill>
                <a:latin typeface="Arial"/>
                <a:ea typeface="Arial"/>
                <a:cs typeface="Arial"/>
                <a:sym typeface="Arial"/>
              </a:rPr>
              <a:t>School Strategies</a:t>
            </a:r>
            <a:endParaRPr/>
          </a:p>
          <a:p>
            <a:pPr marL="0" marR="0" lvl="0" indent="0" algn="l" rtl="0">
              <a:spcBef>
                <a:spcPts val="0"/>
              </a:spcBef>
              <a:spcAft>
                <a:spcPts val="0"/>
              </a:spcAft>
              <a:buNone/>
            </a:pPr>
            <a:endParaRPr sz="900" b="1">
              <a:solidFill>
                <a:schemeClr val="dk1"/>
              </a:solidFill>
              <a:latin typeface="Calibri"/>
              <a:ea typeface="Calibri"/>
              <a:cs typeface="Calibri"/>
              <a:sym typeface="Calibri"/>
            </a:endParaRPr>
          </a:p>
        </p:txBody>
      </p:sp>
      <p:sp>
        <p:nvSpPr>
          <p:cNvPr id="91" name="Google Shape;91;p1"/>
          <p:cNvSpPr/>
          <p:nvPr/>
        </p:nvSpPr>
        <p:spPr>
          <a:xfrm>
            <a:off x="3805514" y="1825701"/>
            <a:ext cx="3651296" cy="1795073"/>
          </a:xfrm>
          <a:prstGeom prst="rect">
            <a:avLst/>
          </a:prstGeom>
          <a:solidFill>
            <a:srgbClr val="FFF5C9"/>
          </a:solidFill>
          <a:ln w="25400" cap="flat" cmpd="sng">
            <a:solidFill>
              <a:srgbClr val="F4B081"/>
            </a:solidFill>
            <a:prstDash val="solid"/>
            <a:miter lim="800000"/>
            <a:headEnd type="none" w="sm" len="sm"/>
            <a:tailEnd type="none" w="sm" len="sm"/>
          </a:ln>
        </p:spPr>
        <p:txBody>
          <a:bodyPr spcFirstLastPara="1" wrap="square" lIns="91425" tIns="45700" rIns="91425" bIns="45700" anchor="ctr" anchorCtr="0">
            <a:noAutofit/>
          </a:bodyPr>
          <a:lstStyle/>
          <a:p>
            <a:pPr marL="285750" marR="0" lvl="0" indent="-285750" algn="l" rtl="0">
              <a:spcBef>
                <a:spcPts val="0"/>
              </a:spcBef>
              <a:spcAft>
                <a:spcPts val="0"/>
              </a:spcAft>
              <a:buClr>
                <a:srgbClr val="0C0C0C"/>
              </a:buClr>
              <a:buSzPts val="750"/>
              <a:buFont typeface="Calibri"/>
              <a:buAutoNum type="romanUcPeriod"/>
            </a:pPr>
            <a:r>
              <a:rPr lang="en-US" sz="750">
                <a:solidFill>
                  <a:srgbClr val="0C0C0C"/>
                </a:solidFill>
                <a:latin typeface="Calibri"/>
                <a:ea typeface="Calibri"/>
                <a:cs typeface="Calibri"/>
                <a:sym typeface="Calibri"/>
              </a:rPr>
              <a:t>Ensure PLCs are focused on planning inquiry-based, rigorous, technology-rich, student-centered lessons and units; creating quality assessments; and using data to inform instructional decisions.</a:t>
            </a:r>
            <a:endParaRPr sz="750">
              <a:solidFill>
                <a:srgbClr val="0C0C0C"/>
              </a:solidFill>
              <a:latin typeface="Calibri"/>
              <a:ea typeface="Calibri"/>
              <a:cs typeface="Calibri"/>
              <a:sym typeface="Calibri"/>
            </a:endParaRPr>
          </a:p>
          <a:p>
            <a:pPr marL="285750" marR="0" lvl="0" indent="-285750" algn="l" rtl="0">
              <a:spcBef>
                <a:spcPts val="0"/>
              </a:spcBef>
              <a:spcAft>
                <a:spcPts val="0"/>
              </a:spcAft>
              <a:buClr>
                <a:srgbClr val="0C0C0C"/>
              </a:buClr>
              <a:buSzPts val="750"/>
              <a:buFont typeface="Calibri"/>
              <a:buAutoNum type="romanUcPeriod"/>
            </a:pPr>
            <a:r>
              <a:rPr lang="en-US" sz="750">
                <a:solidFill>
                  <a:srgbClr val="0C0C0C"/>
                </a:solidFill>
                <a:latin typeface="Calibri"/>
                <a:ea typeface="Calibri"/>
                <a:cs typeface="Calibri"/>
                <a:sym typeface="Calibri"/>
              </a:rPr>
              <a:t>Provide daily instructional support to teachers to improve achievement levels.</a:t>
            </a:r>
            <a:endParaRPr/>
          </a:p>
          <a:p>
            <a:pPr marL="285750" marR="0" lvl="0" indent="-285750" algn="l" rtl="0">
              <a:spcBef>
                <a:spcPts val="0"/>
              </a:spcBef>
              <a:spcAft>
                <a:spcPts val="0"/>
              </a:spcAft>
              <a:buClr>
                <a:srgbClr val="0C0C0C"/>
              </a:buClr>
              <a:buSzPts val="750"/>
              <a:buFont typeface="Calibri"/>
              <a:buAutoNum type="romanUcPeriod"/>
            </a:pPr>
            <a:r>
              <a:rPr lang="en-US" sz="750">
                <a:solidFill>
                  <a:srgbClr val="0C0C0C"/>
                </a:solidFill>
                <a:latin typeface="Calibri"/>
                <a:ea typeface="Calibri"/>
                <a:cs typeface="Calibri"/>
                <a:sym typeface="Calibri"/>
              </a:rPr>
              <a:t>Earn MYP Authorization and fully implement with fidelity across 9</a:t>
            </a:r>
            <a:r>
              <a:rPr lang="en-US" sz="750" baseline="30000">
                <a:solidFill>
                  <a:srgbClr val="0C0C0C"/>
                </a:solidFill>
                <a:latin typeface="Calibri"/>
                <a:ea typeface="Calibri"/>
                <a:cs typeface="Calibri"/>
                <a:sym typeface="Calibri"/>
              </a:rPr>
              <a:t>th</a:t>
            </a:r>
            <a:r>
              <a:rPr lang="en-US" sz="750">
                <a:solidFill>
                  <a:srgbClr val="0C0C0C"/>
                </a:solidFill>
                <a:latin typeface="Calibri"/>
                <a:ea typeface="Calibri"/>
                <a:cs typeface="Calibri"/>
                <a:sym typeface="Calibri"/>
              </a:rPr>
              <a:t> and 10</a:t>
            </a:r>
            <a:r>
              <a:rPr lang="en-US" sz="750" baseline="30000">
                <a:solidFill>
                  <a:srgbClr val="0C0C0C"/>
                </a:solidFill>
                <a:latin typeface="Calibri"/>
                <a:ea typeface="Calibri"/>
                <a:cs typeface="Calibri"/>
                <a:sym typeface="Calibri"/>
              </a:rPr>
              <a:t>th</a:t>
            </a:r>
            <a:r>
              <a:rPr lang="en-US" sz="750">
                <a:solidFill>
                  <a:srgbClr val="0C0C0C"/>
                </a:solidFill>
                <a:latin typeface="Calibri"/>
                <a:ea typeface="Calibri"/>
                <a:cs typeface="Calibri"/>
                <a:sym typeface="Calibri"/>
              </a:rPr>
              <a:t> grade.</a:t>
            </a:r>
            <a:endParaRPr/>
          </a:p>
          <a:p>
            <a:pPr marL="285750" marR="0" lvl="0" indent="-285750" algn="l" rtl="0">
              <a:spcBef>
                <a:spcPts val="0"/>
              </a:spcBef>
              <a:spcAft>
                <a:spcPts val="0"/>
              </a:spcAft>
              <a:buClr>
                <a:srgbClr val="0C0C0C"/>
              </a:buClr>
              <a:buSzPts val="750"/>
              <a:buFont typeface="Calibri"/>
              <a:buAutoNum type="romanUcPeriod"/>
            </a:pPr>
            <a:r>
              <a:rPr lang="en-US" sz="750">
                <a:solidFill>
                  <a:srgbClr val="0C0C0C"/>
                </a:solidFill>
                <a:latin typeface="Calibri"/>
                <a:ea typeface="Calibri"/>
                <a:cs typeface="Calibri"/>
                <a:sym typeface="Calibri"/>
              </a:rPr>
              <a:t>Implement a master schedule that optimizes teacher collaboration and student options for course work, co-curricular activities, and development opportunities, while maintaining a rigorous course of study.</a:t>
            </a:r>
            <a:endParaRPr/>
          </a:p>
          <a:p>
            <a:pPr marL="285750" marR="0" lvl="0" indent="-285750" algn="l" rtl="0">
              <a:spcBef>
                <a:spcPts val="0"/>
              </a:spcBef>
              <a:spcAft>
                <a:spcPts val="0"/>
              </a:spcAft>
              <a:buClr>
                <a:srgbClr val="0C0C0C"/>
              </a:buClr>
              <a:buSzPts val="750"/>
              <a:buFont typeface="Calibri"/>
              <a:buAutoNum type="romanUcPeriod"/>
            </a:pPr>
            <a:r>
              <a:rPr lang="en-US" sz="750">
                <a:solidFill>
                  <a:srgbClr val="0C0C0C"/>
                </a:solidFill>
                <a:latin typeface="Calibri"/>
                <a:ea typeface="Calibri"/>
                <a:cs typeface="Calibri"/>
                <a:sym typeface="Calibri"/>
              </a:rPr>
              <a:t>Provide remediation and enrichment based on student data, including Jaguar Learning Lab tutorial and evening school.</a:t>
            </a:r>
            <a:endParaRPr sz="750">
              <a:solidFill>
                <a:srgbClr val="0C0C0C"/>
              </a:solidFill>
              <a:latin typeface="Calibri"/>
              <a:ea typeface="Calibri"/>
              <a:cs typeface="Calibri"/>
              <a:sym typeface="Calibri"/>
            </a:endParaRPr>
          </a:p>
          <a:p>
            <a:pPr marL="285750" marR="0" lvl="0" indent="-285750" algn="l" rtl="0">
              <a:spcBef>
                <a:spcPts val="0"/>
              </a:spcBef>
              <a:spcAft>
                <a:spcPts val="0"/>
              </a:spcAft>
              <a:buClr>
                <a:srgbClr val="0C0C0C"/>
              </a:buClr>
              <a:buSzPts val="750"/>
              <a:buFont typeface="Calibri"/>
              <a:buAutoNum type="romanUcPeriod"/>
            </a:pPr>
            <a:r>
              <a:rPr lang="en-US" sz="750">
                <a:solidFill>
                  <a:srgbClr val="0C0C0C"/>
                </a:solidFill>
                <a:latin typeface="Calibri"/>
                <a:ea typeface="Calibri"/>
                <a:cs typeface="Calibri"/>
                <a:sym typeface="Calibri"/>
              </a:rPr>
              <a:t>Improve personal, social, and academic support/counseling to meet the individual needs of students</a:t>
            </a:r>
            <a:r>
              <a:rPr lang="en-US" sz="750" strike="sngStrike">
                <a:solidFill>
                  <a:srgbClr val="0C0C0C"/>
                </a:solidFill>
                <a:latin typeface="Calibri"/>
                <a:ea typeface="Calibri"/>
                <a:cs typeface="Calibri"/>
                <a:sym typeface="Calibri"/>
              </a:rPr>
              <a:t>.</a:t>
            </a:r>
            <a:endParaRPr sz="750">
              <a:solidFill>
                <a:schemeClr val="dk1"/>
              </a:solidFill>
              <a:latin typeface="Calibri"/>
              <a:ea typeface="Calibri"/>
              <a:cs typeface="Calibri"/>
              <a:sym typeface="Calibri"/>
            </a:endParaRPr>
          </a:p>
          <a:p>
            <a:pPr marL="0" marR="0" lvl="0" indent="0" algn="ctr" rtl="0">
              <a:spcBef>
                <a:spcPts val="0"/>
              </a:spcBef>
              <a:spcAft>
                <a:spcPts val="0"/>
              </a:spcAft>
              <a:buNone/>
            </a:pPr>
            <a:r>
              <a:rPr lang="en-US" sz="750" i="1" u="sng">
                <a:solidFill>
                  <a:schemeClr val="dk1"/>
                </a:solidFill>
                <a:latin typeface="Calibri"/>
                <a:ea typeface="Calibri"/>
                <a:cs typeface="Calibri"/>
                <a:sym typeface="Calibri"/>
              </a:rPr>
              <a:t>Uses of Flexibility/Innovation</a:t>
            </a:r>
            <a:endParaRPr sz="750">
              <a:solidFill>
                <a:srgbClr val="0C0C0C"/>
              </a:solidFill>
              <a:latin typeface="Calibri"/>
              <a:ea typeface="Calibri"/>
              <a:cs typeface="Calibri"/>
              <a:sym typeface="Calibri"/>
            </a:endParaRPr>
          </a:p>
          <a:p>
            <a:pPr marL="285750" marR="0" lvl="0" indent="-285750" algn="l" rtl="0">
              <a:spcBef>
                <a:spcPts val="0"/>
              </a:spcBef>
              <a:spcAft>
                <a:spcPts val="0"/>
              </a:spcAft>
              <a:buClr>
                <a:srgbClr val="0C0C0C"/>
              </a:buClr>
              <a:buSzPts val="750"/>
              <a:buFont typeface="Arial"/>
              <a:buChar char="•"/>
            </a:pPr>
            <a:r>
              <a:rPr lang="en-US" sz="750" i="1">
                <a:solidFill>
                  <a:srgbClr val="0C0C0C"/>
                </a:solidFill>
                <a:latin typeface="Calibri"/>
                <a:ea typeface="Calibri"/>
                <a:cs typeface="Calibri"/>
                <a:sym typeface="Calibri"/>
              </a:rPr>
              <a:t>Use of Early Release days throughout the year to allow for extended Professional Learning and collaboration.</a:t>
            </a:r>
            <a:endParaRPr/>
          </a:p>
        </p:txBody>
      </p:sp>
      <p:sp>
        <p:nvSpPr>
          <p:cNvPr id="92" name="Google Shape;92;p1"/>
          <p:cNvSpPr/>
          <p:nvPr/>
        </p:nvSpPr>
        <p:spPr>
          <a:xfrm>
            <a:off x="190990" y="509775"/>
            <a:ext cx="2625038" cy="1002248"/>
          </a:xfrm>
          <a:prstGeom prst="roundRect">
            <a:avLst>
              <a:gd name="adj" fmla="val 16667"/>
            </a:avLst>
          </a:prstGeom>
          <a:solidFill>
            <a:srgbClr val="D8E2F3">
              <a:alpha val="40000"/>
            </a:srgbClr>
          </a:solidFill>
          <a:ln w="9525" cap="flat" cmpd="sng">
            <a:solidFill>
              <a:srgbClr val="0066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800" b="1" i="1">
                <a:solidFill>
                  <a:srgbClr val="0C0C0C"/>
                </a:solidFill>
                <a:latin typeface="Calibri"/>
                <a:ea typeface="Calibri"/>
                <a:cs typeface="Calibri"/>
                <a:sym typeface="Calibri"/>
              </a:rPr>
              <a:t>Mission:</a:t>
            </a:r>
            <a:endParaRPr/>
          </a:p>
          <a:p>
            <a:pPr marL="0" marR="0" lvl="0" indent="0" algn="ctr" rtl="0">
              <a:spcBef>
                <a:spcPts val="0"/>
              </a:spcBef>
              <a:spcAft>
                <a:spcPts val="0"/>
              </a:spcAft>
              <a:buNone/>
            </a:pPr>
            <a:r>
              <a:rPr lang="en-US" sz="800" i="1">
                <a:solidFill>
                  <a:srgbClr val="0C0C0C"/>
                </a:solidFill>
                <a:latin typeface="Calibri"/>
                <a:ea typeface="Calibri"/>
                <a:cs typeface="Calibri"/>
                <a:sym typeface="Calibri"/>
              </a:rPr>
              <a:t>With a caring culture of trust and collaboration, every student will graduate ready for college and career.</a:t>
            </a:r>
            <a:endParaRPr/>
          </a:p>
          <a:p>
            <a:pPr marL="0" marR="0" lvl="0" indent="0" algn="ctr" rtl="0">
              <a:spcBef>
                <a:spcPts val="0"/>
              </a:spcBef>
              <a:spcAft>
                <a:spcPts val="0"/>
              </a:spcAft>
              <a:buNone/>
            </a:pPr>
            <a:endParaRPr sz="800" b="1" i="1">
              <a:solidFill>
                <a:srgbClr val="0C0C0C"/>
              </a:solidFill>
              <a:latin typeface="Calibri"/>
              <a:ea typeface="Calibri"/>
              <a:cs typeface="Calibri"/>
              <a:sym typeface="Calibri"/>
            </a:endParaRPr>
          </a:p>
          <a:p>
            <a:pPr marL="0" marR="0" lvl="0" indent="0" algn="ctr" rtl="0">
              <a:spcBef>
                <a:spcPts val="0"/>
              </a:spcBef>
              <a:spcAft>
                <a:spcPts val="0"/>
              </a:spcAft>
              <a:buNone/>
            </a:pPr>
            <a:r>
              <a:rPr lang="en-US" sz="800" b="1" i="1">
                <a:solidFill>
                  <a:srgbClr val="0C0C0C"/>
                </a:solidFill>
                <a:latin typeface="Calibri"/>
                <a:ea typeface="Calibri"/>
                <a:cs typeface="Calibri"/>
                <a:sym typeface="Calibri"/>
              </a:rPr>
              <a:t>Vision:</a:t>
            </a:r>
            <a:r>
              <a:rPr lang="en-US" sz="800" i="1">
                <a:solidFill>
                  <a:srgbClr val="0C0C0C"/>
                </a:solidFill>
                <a:latin typeface="Calibri"/>
                <a:ea typeface="Calibri"/>
                <a:cs typeface="Calibri"/>
                <a:sym typeface="Calibri"/>
              </a:rPr>
              <a:t> </a:t>
            </a:r>
            <a:endParaRPr/>
          </a:p>
          <a:p>
            <a:pPr marL="0" marR="0" lvl="0" indent="0" algn="ctr" rtl="0">
              <a:spcBef>
                <a:spcPts val="0"/>
              </a:spcBef>
              <a:spcAft>
                <a:spcPts val="0"/>
              </a:spcAft>
              <a:buNone/>
            </a:pPr>
            <a:r>
              <a:rPr lang="en-US" sz="800" i="1">
                <a:solidFill>
                  <a:srgbClr val="0C0C0C"/>
                </a:solidFill>
                <a:latin typeface="Calibri"/>
                <a:ea typeface="Calibri"/>
                <a:cs typeface="Calibri"/>
                <a:sym typeface="Calibri"/>
              </a:rPr>
              <a:t>A high performing school district where students love to learn, educators inspire, families engage and the community trusts the system.</a:t>
            </a:r>
            <a:endParaRPr/>
          </a:p>
        </p:txBody>
      </p:sp>
      <p:pic>
        <p:nvPicPr>
          <p:cNvPr id="93" name="Google Shape;93;p1" descr="http://www.iconsplace.com/icons/preview/orange/graduation-cap-256.png"/>
          <p:cNvPicPr preferRelativeResize="0"/>
          <p:nvPr/>
        </p:nvPicPr>
        <p:blipFill rotWithShape="1">
          <a:blip r:embed="rId3">
            <a:alphaModFix/>
          </a:blip>
          <a:srcRect/>
          <a:stretch/>
        </p:blipFill>
        <p:spPr>
          <a:xfrm>
            <a:off x="106239" y="2686897"/>
            <a:ext cx="295180" cy="295180"/>
          </a:xfrm>
          <a:prstGeom prst="rect">
            <a:avLst/>
          </a:prstGeom>
          <a:noFill/>
          <a:ln>
            <a:noFill/>
          </a:ln>
        </p:spPr>
      </p:pic>
      <p:sp>
        <p:nvSpPr>
          <p:cNvPr id="94" name="Google Shape;94;p1"/>
          <p:cNvSpPr/>
          <p:nvPr/>
        </p:nvSpPr>
        <p:spPr>
          <a:xfrm>
            <a:off x="-75504" y="2971578"/>
            <a:ext cx="691617"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700" b="1">
                <a:solidFill>
                  <a:schemeClr val="dk1"/>
                </a:solidFill>
                <a:latin typeface="Arial"/>
                <a:ea typeface="Arial"/>
                <a:cs typeface="Arial"/>
                <a:sym typeface="Arial"/>
              </a:rPr>
              <a:t>Academic </a:t>
            </a:r>
            <a:endParaRPr/>
          </a:p>
          <a:p>
            <a:pPr marL="0" marR="0" lvl="0" indent="0" algn="ctr" rtl="0">
              <a:spcBef>
                <a:spcPts val="0"/>
              </a:spcBef>
              <a:spcAft>
                <a:spcPts val="0"/>
              </a:spcAft>
              <a:buNone/>
            </a:pPr>
            <a:r>
              <a:rPr lang="en-US" sz="700" b="1">
                <a:solidFill>
                  <a:schemeClr val="dk1"/>
                </a:solidFill>
                <a:latin typeface="Arial"/>
                <a:ea typeface="Arial"/>
                <a:cs typeface="Arial"/>
                <a:sym typeface="Arial"/>
              </a:rPr>
              <a:t>Program</a:t>
            </a:r>
            <a:endParaRPr/>
          </a:p>
        </p:txBody>
      </p:sp>
      <p:sp>
        <p:nvSpPr>
          <p:cNvPr id="95" name="Google Shape;95;p1"/>
          <p:cNvSpPr txBox="1"/>
          <p:nvPr/>
        </p:nvSpPr>
        <p:spPr>
          <a:xfrm>
            <a:off x="762187" y="314759"/>
            <a:ext cx="1422184" cy="21929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825" b="1">
                <a:solidFill>
                  <a:schemeClr val="dk1"/>
                </a:solidFill>
                <a:latin typeface="Arial"/>
                <a:ea typeface="Arial"/>
                <a:cs typeface="Arial"/>
                <a:sym typeface="Arial"/>
              </a:rPr>
              <a:t>District Mission &amp; Vision</a:t>
            </a:r>
            <a:endParaRPr/>
          </a:p>
        </p:txBody>
      </p:sp>
      <p:sp>
        <p:nvSpPr>
          <p:cNvPr id="96" name="Google Shape;96;p1"/>
          <p:cNvSpPr/>
          <p:nvPr/>
        </p:nvSpPr>
        <p:spPr>
          <a:xfrm>
            <a:off x="3241020" y="504750"/>
            <a:ext cx="2625038" cy="1002453"/>
          </a:xfrm>
          <a:prstGeom prst="roundRect">
            <a:avLst>
              <a:gd name="adj" fmla="val 16667"/>
            </a:avLst>
          </a:prstGeom>
          <a:solidFill>
            <a:srgbClr val="D8E2F3">
              <a:alpha val="40000"/>
            </a:srgbClr>
          </a:solidFill>
          <a:ln w="9525" cap="flat" cmpd="sng">
            <a:solidFill>
              <a:srgbClr val="0066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800" b="1" i="1">
                <a:solidFill>
                  <a:srgbClr val="0C0C0C"/>
                </a:solidFill>
                <a:latin typeface="Calibri"/>
                <a:ea typeface="Calibri"/>
                <a:cs typeface="Calibri"/>
                <a:sym typeface="Calibri"/>
              </a:rPr>
              <a:t>Mission:</a:t>
            </a:r>
            <a:endParaRPr/>
          </a:p>
          <a:p>
            <a:pPr marL="0" marR="0" lvl="0" indent="0" algn="ctr" rtl="0">
              <a:spcBef>
                <a:spcPts val="0"/>
              </a:spcBef>
              <a:spcAft>
                <a:spcPts val="0"/>
              </a:spcAft>
              <a:buNone/>
            </a:pPr>
            <a:r>
              <a:rPr lang="en-US" sz="800" i="1">
                <a:solidFill>
                  <a:srgbClr val="0C0C0C"/>
                </a:solidFill>
                <a:latin typeface="Calibri"/>
                <a:ea typeface="Calibri"/>
                <a:cs typeface="Calibri"/>
                <a:sym typeface="Calibri"/>
              </a:rPr>
              <a:t>To graduate students who are productive, caring life-long learners.</a:t>
            </a:r>
            <a:endParaRPr/>
          </a:p>
          <a:p>
            <a:pPr marL="0" marR="0" lvl="0" indent="0" algn="ctr" rtl="0">
              <a:spcBef>
                <a:spcPts val="0"/>
              </a:spcBef>
              <a:spcAft>
                <a:spcPts val="0"/>
              </a:spcAft>
              <a:buNone/>
            </a:pPr>
            <a:endParaRPr sz="800" b="1" i="1">
              <a:solidFill>
                <a:srgbClr val="0C0C0C"/>
              </a:solidFill>
              <a:latin typeface="Calibri"/>
              <a:ea typeface="Calibri"/>
              <a:cs typeface="Calibri"/>
              <a:sym typeface="Calibri"/>
            </a:endParaRPr>
          </a:p>
          <a:p>
            <a:pPr marL="0" marR="0" lvl="0" indent="0" algn="ctr" rtl="0">
              <a:spcBef>
                <a:spcPts val="0"/>
              </a:spcBef>
              <a:spcAft>
                <a:spcPts val="0"/>
              </a:spcAft>
              <a:buNone/>
            </a:pPr>
            <a:r>
              <a:rPr lang="en-US" sz="800" b="1" i="1">
                <a:solidFill>
                  <a:srgbClr val="0C0C0C"/>
                </a:solidFill>
                <a:latin typeface="Calibri"/>
                <a:ea typeface="Calibri"/>
                <a:cs typeface="Calibri"/>
                <a:sym typeface="Calibri"/>
              </a:rPr>
              <a:t>Vision:</a:t>
            </a:r>
            <a:r>
              <a:rPr lang="en-US" sz="800" i="1">
                <a:solidFill>
                  <a:srgbClr val="0C0C0C"/>
                </a:solidFill>
                <a:latin typeface="Calibri"/>
                <a:ea typeface="Calibri"/>
                <a:cs typeface="Calibri"/>
                <a:sym typeface="Calibri"/>
              </a:rPr>
              <a:t> </a:t>
            </a:r>
            <a:endParaRPr/>
          </a:p>
          <a:p>
            <a:pPr marL="0" marR="0" lvl="0" indent="0" algn="ctr" rtl="0">
              <a:spcBef>
                <a:spcPts val="0"/>
              </a:spcBef>
              <a:spcAft>
                <a:spcPts val="0"/>
              </a:spcAft>
              <a:buNone/>
            </a:pPr>
            <a:r>
              <a:rPr lang="en-US" sz="800" i="1">
                <a:solidFill>
                  <a:srgbClr val="0C0C0C"/>
                </a:solidFill>
                <a:latin typeface="Calibri"/>
                <a:ea typeface="Calibri"/>
                <a:cs typeface="Calibri"/>
                <a:sym typeface="Calibri"/>
              </a:rPr>
              <a:t>Developing inquiry, knowledge and character: Every Student, Every Teacher, Every Leader, Every Day in collaboration with Every Stakeholder.</a:t>
            </a:r>
            <a:endParaRPr/>
          </a:p>
        </p:txBody>
      </p:sp>
      <p:sp>
        <p:nvSpPr>
          <p:cNvPr id="97" name="Google Shape;97;p1"/>
          <p:cNvSpPr txBox="1"/>
          <p:nvPr/>
        </p:nvSpPr>
        <p:spPr>
          <a:xfrm>
            <a:off x="3803865" y="308684"/>
            <a:ext cx="1422184" cy="21929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825" b="1">
                <a:solidFill>
                  <a:schemeClr val="dk1"/>
                </a:solidFill>
                <a:latin typeface="Arial"/>
                <a:ea typeface="Arial"/>
                <a:cs typeface="Arial"/>
                <a:sym typeface="Arial"/>
              </a:rPr>
              <a:t>Cluster Mission &amp; Vision</a:t>
            </a:r>
            <a:endParaRPr/>
          </a:p>
        </p:txBody>
      </p:sp>
      <p:sp>
        <p:nvSpPr>
          <p:cNvPr id="98" name="Google Shape;98;p1"/>
          <p:cNvSpPr/>
          <p:nvPr/>
        </p:nvSpPr>
        <p:spPr>
          <a:xfrm>
            <a:off x="6222741" y="512021"/>
            <a:ext cx="2625038" cy="1038108"/>
          </a:xfrm>
          <a:prstGeom prst="roundRect">
            <a:avLst>
              <a:gd name="adj" fmla="val 16667"/>
            </a:avLst>
          </a:prstGeom>
          <a:solidFill>
            <a:srgbClr val="D8E2F3">
              <a:alpha val="40000"/>
            </a:srgbClr>
          </a:solidFill>
          <a:ln w="9525" cap="flat" cmpd="sng">
            <a:solidFill>
              <a:srgbClr val="0066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800" b="1" i="1">
                <a:solidFill>
                  <a:srgbClr val="0C0C0C"/>
                </a:solidFill>
                <a:latin typeface="Calibri"/>
                <a:ea typeface="Calibri"/>
                <a:cs typeface="Calibri"/>
                <a:sym typeface="Calibri"/>
              </a:rPr>
              <a:t>Mission:</a:t>
            </a:r>
            <a:endParaRPr/>
          </a:p>
          <a:p>
            <a:pPr marL="0" marR="0" lvl="0" indent="0" algn="ctr" rtl="0">
              <a:spcBef>
                <a:spcPts val="0"/>
              </a:spcBef>
              <a:spcAft>
                <a:spcPts val="0"/>
              </a:spcAft>
              <a:buNone/>
            </a:pPr>
            <a:r>
              <a:rPr lang="en-US" sz="800" i="1">
                <a:solidFill>
                  <a:srgbClr val="0C0C0C"/>
                </a:solidFill>
                <a:latin typeface="Calibri"/>
                <a:ea typeface="Calibri"/>
                <a:cs typeface="Calibri"/>
                <a:sym typeface="Calibri"/>
              </a:rPr>
              <a:t>To be </a:t>
            </a:r>
            <a:r>
              <a:rPr lang="en-US" sz="800" i="1" u="sng">
                <a:solidFill>
                  <a:srgbClr val="0C0C0C"/>
                </a:solidFill>
                <a:latin typeface="Calibri"/>
                <a:ea typeface="Calibri"/>
                <a:cs typeface="Calibri"/>
                <a:sym typeface="Calibri"/>
              </a:rPr>
              <a:t>accountable</a:t>
            </a:r>
            <a:r>
              <a:rPr lang="en-US" sz="800" i="1">
                <a:solidFill>
                  <a:srgbClr val="0C0C0C"/>
                </a:solidFill>
                <a:latin typeface="Calibri"/>
                <a:ea typeface="Calibri"/>
                <a:cs typeface="Calibri"/>
                <a:sym typeface="Calibri"/>
              </a:rPr>
              <a:t> for providing a globally competitive education that empowers students to achieve academic and personal goals and to become productive, responsible citizens for the 21st Century.</a:t>
            </a:r>
            <a:endParaRPr sz="800" b="1" i="1">
              <a:solidFill>
                <a:srgbClr val="0C0C0C"/>
              </a:solidFill>
              <a:latin typeface="Calibri"/>
              <a:ea typeface="Calibri"/>
              <a:cs typeface="Calibri"/>
              <a:sym typeface="Calibri"/>
            </a:endParaRPr>
          </a:p>
          <a:p>
            <a:pPr marL="0" marR="0" lvl="0" indent="0" algn="ctr" rtl="0">
              <a:spcBef>
                <a:spcPts val="0"/>
              </a:spcBef>
              <a:spcAft>
                <a:spcPts val="0"/>
              </a:spcAft>
              <a:buNone/>
            </a:pPr>
            <a:r>
              <a:rPr lang="en-US" sz="800" b="1" i="1">
                <a:solidFill>
                  <a:srgbClr val="0C0C0C"/>
                </a:solidFill>
                <a:latin typeface="Calibri"/>
                <a:ea typeface="Calibri"/>
                <a:cs typeface="Calibri"/>
                <a:sym typeface="Calibri"/>
              </a:rPr>
              <a:t>Vision:</a:t>
            </a:r>
            <a:r>
              <a:rPr lang="en-US" sz="800" i="1">
                <a:solidFill>
                  <a:srgbClr val="0C0C0C"/>
                </a:solidFill>
                <a:latin typeface="Calibri"/>
                <a:ea typeface="Calibri"/>
                <a:cs typeface="Calibri"/>
                <a:sym typeface="Calibri"/>
              </a:rPr>
              <a:t> </a:t>
            </a:r>
            <a:endParaRPr/>
          </a:p>
          <a:p>
            <a:pPr marL="0" marR="0" lvl="0" indent="0" algn="ctr" rtl="0">
              <a:spcBef>
                <a:spcPts val="0"/>
              </a:spcBef>
              <a:spcAft>
                <a:spcPts val="0"/>
              </a:spcAft>
              <a:buNone/>
            </a:pPr>
            <a:r>
              <a:rPr lang="en-US" sz="800" i="1">
                <a:solidFill>
                  <a:srgbClr val="0C0C0C"/>
                </a:solidFill>
                <a:latin typeface="Calibri"/>
                <a:ea typeface="Calibri"/>
                <a:cs typeface="Calibri"/>
                <a:sym typeface="Calibri"/>
              </a:rPr>
              <a:t>To be a school of excellence preparing </a:t>
            </a:r>
            <a:r>
              <a:rPr lang="en-US" sz="800" i="1" u="sng">
                <a:solidFill>
                  <a:srgbClr val="0C0C0C"/>
                </a:solidFill>
                <a:latin typeface="Calibri"/>
                <a:ea typeface="Calibri"/>
                <a:cs typeface="Calibri"/>
                <a:sym typeface="Calibri"/>
              </a:rPr>
              <a:t>ALL</a:t>
            </a:r>
            <a:r>
              <a:rPr lang="en-US" sz="800" i="1">
                <a:solidFill>
                  <a:srgbClr val="0C0C0C"/>
                </a:solidFill>
                <a:latin typeface="Calibri"/>
                <a:ea typeface="Calibri"/>
                <a:cs typeface="Calibri"/>
                <a:sym typeface="Calibri"/>
              </a:rPr>
              <a:t> students to successfully live and compete in a global economy.</a:t>
            </a:r>
            <a:endParaRPr/>
          </a:p>
        </p:txBody>
      </p:sp>
      <p:sp>
        <p:nvSpPr>
          <p:cNvPr id="99" name="Google Shape;99;p1"/>
          <p:cNvSpPr txBox="1"/>
          <p:nvPr/>
        </p:nvSpPr>
        <p:spPr>
          <a:xfrm>
            <a:off x="6801150" y="317006"/>
            <a:ext cx="1407758" cy="21929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825" b="1">
                <a:solidFill>
                  <a:schemeClr val="dk1"/>
                </a:solidFill>
                <a:latin typeface="Arial"/>
                <a:ea typeface="Arial"/>
                <a:cs typeface="Arial"/>
                <a:sym typeface="Arial"/>
              </a:rPr>
              <a:t>School Mission &amp; Vision</a:t>
            </a:r>
            <a:endParaRPr/>
          </a:p>
        </p:txBody>
      </p:sp>
      <p:sp>
        <p:nvSpPr>
          <p:cNvPr id="100" name="Google Shape;100;p1"/>
          <p:cNvSpPr txBox="1"/>
          <p:nvPr/>
        </p:nvSpPr>
        <p:spPr>
          <a:xfrm>
            <a:off x="7573862" y="1564605"/>
            <a:ext cx="1566738" cy="21544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800" b="1">
                <a:solidFill>
                  <a:schemeClr val="dk1"/>
                </a:solidFill>
                <a:latin typeface="Arial"/>
                <a:ea typeface="Arial"/>
                <a:cs typeface="Arial"/>
                <a:sym typeface="Arial"/>
              </a:rPr>
              <a:t>Key Performance Measures</a:t>
            </a:r>
            <a:endParaRPr sz="800" b="1">
              <a:solidFill>
                <a:schemeClr val="dk1"/>
              </a:solidFill>
              <a:latin typeface="Arial"/>
              <a:ea typeface="Arial"/>
              <a:cs typeface="Arial"/>
              <a:sym typeface="Arial"/>
            </a:endParaRPr>
          </a:p>
        </p:txBody>
      </p:sp>
      <p:sp>
        <p:nvSpPr>
          <p:cNvPr id="101" name="Google Shape;101;p1"/>
          <p:cNvSpPr txBox="1"/>
          <p:nvPr/>
        </p:nvSpPr>
        <p:spPr>
          <a:xfrm>
            <a:off x="3012359" y="1478591"/>
            <a:ext cx="2895344" cy="21929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825" b="1">
                <a:solidFill>
                  <a:schemeClr val="dk1"/>
                </a:solidFill>
                <a:latin typeface="Arial"/>
                <a:ea typeface="Arial"/>
                <a:cs typeface="Arial"/>
                <a:sym typeface="Arial"/>
              </a:rPr>
              <a:t>Signature Program: </a:t>
            </a:r>
            <a:r>
              <a:rPr lang="en-US" sz="825" b="1" u="sng">
                <a:solidFill>
                  <a:schemeClr val="dk1"/>
                </a:solidFill>
                <a:latin typeface="Arial"/>
                <a:ea typeface="Arial"/>
                <a:cs typeface="Arial"/>
                <a:sym typeface="Arial"/>
              </a:rPr>
              <a:t>International Baccalaureate (IB)</a:t>
            </a:r>
            <a:endParaRPr/>
          </a:p>
        </p:txBody>
      </p:sp>
      <p:sp>
        <p:nvSpPr>
          <p:cNvPr id="102" name="Google Shape;102;p1"/>
          <p:cNvSpPr/>
          <p:nvPr/>
        </p:nvSpPr>
        <p:spPr>
          <a:xfrm rot="-7438228">
            <a:off x="8728997" y="1369921"/>
            <a:ext cx="306032" cy="195617"/>
          </a:xfrm>
          <a:prstGeom prst="rightArrow">
            <a:avLst>
              <a:gd name="adj1" fmla="val 50000"/>
              <a:gd name="adj2" fmla="val 50000"/>
            </a:avLst>
          </a:prstGeom>
          <a:solidFill>
            <a:srgbClr val="FFFFFF"/>
          </a:solidFill>
          <a:ln w="25400" cap="flat" cmpd="sng">
            <a:solidFill>
              <a:srgbClr val="F7964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013">
              <a:solidFill>
                <a:srgbClr val="000000"/>
              </a:solidFill>
              <a:latin typeface="Calibri"/>
              <a:ea typeface="Calibri"/>
              <a:cs typeface="Calibri"/>
              <a:sym typeface="Calibri"/>
            </a:endParaRPr>
          </a:p>
        </p:txBody>
      </p:sp>
      <p:sp>
        <p:nvSpPr>
          <p:cNvPr id="103" name="Google Shape;103;p1"/>
          <p:cNvSpPr/>
          <p:nvPr/>
        </p:nvSpPr>
        <p:spPr>
          <a:xfrm rot="10800000">
            <a:off x="5878774" y="770393"/>
            <a:ext cx="252415" cy="257661"/>
          </a:xfrm>
          <a:prstGeom prst="rightArrow">
            <a:avLst>
              <a:gd name="adj1" fmla="val 50000"/>
              <a:gd name="adj2" fmla="val 50000"/>
            </a:avLst>
          </a:prstGeom>
          <a:solidFill>
            <a:srgbClr val="FFFFFF"/>
          </a:solidFill>
          <a:ln w="25400" cap="flat" cmpd="sng">
            <a:solidFill>
              <a:srgbClr val="2F549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013">
              <a:solidFill>
                <a:srgbClr val="000000"/>
              </a:solidFill>
              <a:latin typeface="Calibri"/>
              <a:ea typeface="Calibri"/>
              <a:cs typeface="Calibri"/>
              <a:sym typeface="Calibri"/>
            </a:endParaRPr>
          </a:p>
        </p:txBody>
      </p:sp>
      <p:sp>
        <p:nvSpPr>
          <p:cNvPr id="104" name="Google Shape;104;p1"/>
          <p:cNvSpPr/>
          <p:nvPr/>
        </p:nvSpPr>
        <p:spPr>
          <a:xfrm rot="10800000">
            <a:off x="2886152" y="768215"/>
            <a:ext cx="252415" cy="257661"/>
          </a:xfrm>
          <a:prstGeom prst="rightArrow">
            <a:avLst>
              <a:gd name="adj1" fmla="val 50000"/>
              <a:gd name="adj2" fmla="val 50000"/>
            </a:avLst>
          </a:prstGeom>
          <a:solidFill>
            <a:srgbClr val="FFFFFF"/>
          </a:solidFill>
          <a:ln w="25400" cap="flat" cmpd="sng">
            <a:solidFill>
              <a:srgbClr val="2F549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013">
              <a:solidFill>
                <a:srgbClr val="000000"/>
              </a:solidFill>
              <a:latin typeface="Calibri"/>
              <a:ea typeface="Calibri"/>
              <a:cs typeface="Calibri"/>
              <a:sym typeface="Calibri"/>
            </a:endParaRPr>
          </a:p>
        </p:txBody>
      </p:sp>
      <p:sp>
        <p:nvSpPr>
          <p:cNvPr id="105" name="Google Shape;105;p1"/>
          <p:cNvSpPr/>
          <p:nvPr/>
        </p:nvSpPr>
        <p:spPr>
          <a:xfrm>
            <a:off x="533995" y="1817462"/>
            <a:ext cx="3057287" cy="2598235"/>
          </a:xfrm>
          <a:prstGeom prst="rect">
            <a:avLst/>
          </a:prstGeom>
          <a:solidFill>
            <a:srgbClr val="FFE98B"/>
          </a:solidFill>
          <a:ln w="25400" cap="flat" cmpd="sng">
            <a:solidFill>
              <a:srgbClr val="FFC0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0" u="none">
                <a:solidFill>
                  <a:schemeClr val="dk1"/>
                </a:solidFill>
                <a:latin typeface="Calibri"/>
                <a:ea typeface="Calibri"/>
                <a:cs typeface="Calibri"/>
                <a:sym typeface="Calibri"/>
              </a:rPr>
              <a:t>M.H. Jackson will work to maintain:</a:t>
            </a:r>
            <a:endParaRPr sz="800" b="0" u="none">
              <a:solidFill>
                <a:schemeClr val="dk1"/>
              </a:solidFill>
              <a:latin typeface="Calibri"/>
              <a:ea typeface="Calibri"/>
              <a:cs typeface="Calibri"/>
              <a:sym typeface="Calibri"/>
            </a:endParaRPr>
          </a:p>
          <a:p>
            <a:pPr marL="171450" marR="0" lvl="0" indent="-171450" algn="l" rtl="0">
              <a:spcBef>
                <a:spcPts val="0"/>
              </a:spcBef>
              <a:spcAft>
                <a:spcPts val="0"/>
              </a:spcAft>
              <a:buClr>
                <a:schemeClr val="dk1"/>
              </a:buClr>
              <a:buSzPts val="800"/>
              <a:buFont typeface="Arial"/>
              <a:buChar char="•"/>
            </a:pPr>
            <a:r>
              <a:rPr lang="en-US" sz="800" b="0" u="none">
                <a:solidFill>
                  <a:schemeClr val="dk1"/>
                </a:solidFill>
                <a:latin typeface="Calibri"/>
                <a:ea typeface="Calibri"/>
                <a:cs typeface="Calibri"/>
                <a:sym typeface="Calibri"/>
              </a:rPr>
              <a:t>A robust offering of AP, IB, &amp; Dual Enrollment courses with parity for all subgroups of students.</a:t>
            </a:r>
            <a:endParaRPr/>
          </a:p>
          <a:p>
            <a:pPr marL="171450" marR="0" lvl="0" indent="-171450" algn="l" rtl="0">
              <a:spcBef>
                <a:spcPts val="0"/>
              </a:spcBef>
              <a:spcAft>
                <a:spcPts val="0"/>
              </a:spcAft>
              <a:buClr>
                <a:schemeClr val="dk1"/>
              </a:buClr>
              <a:buSzPts val="800"/>
              <a:buFont typeface="Arial"/>
              <a:buChar char="•"/>
            </a:pPr>
            <a:r>
              <a:rPr lang="en-US" sz="800" b="0" u="none">
                <a:solidFill>
                  <a:schemeClr val="dk1"/>
                </a:solidFill>
                <a:latin typeface="Calibri"/>
                <a:ea typeface="Calibri"/>
                <a:cs typeface="Calibri"/>
                <a:sym typeface="Calibri"/>
              </a:rPr>
              <a:t>Parity in each of the signature programs of IB, AP, and dual enrollment that is reflective of all subgroups of our school population.</a:t>
            </a:r>
            <a:endParaRPr sz="800" b="0" u="none">
              <a:solidFill>
                <a:schemeClr val="dk1"/>
              </a:solidFill>
              <a:latin typeface="Calibri"/>
              <a:ea typeface="Calibri"/>
              <a:cs typeface="Calibri"/>
              <a:sym typeface="Calibri"/>
            </a:endParaRPr>
          </a:p>
          <a:p>
            <a:pPr marL="171450" marR="0" lvl="0" indent="-171450" algn="l" rtl="0">
              <a:spcBef>
                <a:spcPts val="0"/>
              </a:spcBef>
              <a:spcAft>
                <a:spcPts val="0"/>
              </a:spcAft>
              <a:buClr>
                <a:schemeClr val="dk1"/>
              </a:buClr>
              <a:buSzPts val="800"/>
              <a:buFont typeface="Arial"/>
              <a:buChar char="•"/>
            </a:pPr>
            <a:r>
              <a:rPr lang="en-US" sz="800" b="0" u="none">
                <a:solidFill>
                  <a:schemeClr val="dk1"/>
                </a:solidFill>
                <a:latin typeface="Calibri"/>
                <a:ea typeface="Calibri"/>
                <a:cs typeface="Calibri"/>
                <a:sym typeface="Calibri"/>
              </a:rPr>
              <a:t>High-quality teaching that provides well-defined and deliberately-designed instruction that is inquiry-based, creative, interdisciplinary, technology-rich, and student-centered.</a:t>
            </a:r>
            <a:endParaRPr/>
          </a:p>
          <a:p>
            <a:pPr marL="171450" marR="0" lvl="0" indent="-171450" algn="l" rtl="0">
              <a:spcBef>
                <a:spcPts val="0"/>
              </a:spcBef>
              <a:spcAft>
                <a:spcPts val="0"/>
              </a:spcAft>
              <a:buClr>
                <a:schemeClr val="dk1"/>
              </a:buClr>
              <a:buSzPts val="800"/>
              <a:buFont typeface="Arial"/>
              <a:buChar char="•"/>
            </a:pPr>
            <a:r>
              <a:rPr lang="en-US" sz="800" b="0" u="none">
                <a:solidFill>
                  <a:schemeClr val="dk1"/>
                </a:solidFill>
                <a:latin typeface="Calibri"/>
                <a:ea typeface="Calibri"/>
                <a:cs typeface="Calibri"/>
                <a:sym typeface="Calibri"/>
              </a:rPr>
              <a:t>A calendar and master schedule that optimizes opportunities for vertical teaming in an effort to provide opportunities for faculty and staff to collaborate and grow academically, personally, and professionally. </a:t>
            </a:r>
            <a:endParaRPr/>
          </a:p>
          <a:p>
            <a:pPr marL="171450" marR="0" lvl="0" indent="-171450" algn="l" rtl="0">
              <a:spcBef>
                <a:spcPts val="0"/>
              </a:spcBef>
              <a:spcAft>
                <a:spcPts val="0"/>
              </a:spcAft>
              <a:buClr>
                <a:schemeClr val="dk1"/>
              </a:buClr>
              <a:buSzPts val="800"/>
              <a:buFont typeface="Arial"/>
              <a:buChar char="•"/>
            </a:pPr>
            <a:r>
              <a:rPr lang="en-US" sz="800" b="0" u="none">
                <a:solidFill>
                  <a:schemeClr val="dk1"/>
                </a:solidFill>
                <a:latin typeface="Calibri"/>
                <a:ea typeface="Calibri"/>
                <a:cs typeface="Calibri"/>
                <a:sym typeface="Calibri"/>
              </a:rPr>
              <a:t>A service learning program that promotes action and involvement in the school and community, and incorporates programs such as SEL, PBIS, CAS, and No Place for Hate. </a:t>
            </a:r>
            <a:endParaRPr/>
          </a:p>
          <a:p>
            <a:pPr marL="171450" marR="0" lvl="0" indent="-171450" algn="l" rtl="0">
              <a:spcBef>
                <a:spcPts val="0"/>
              </a:spcBef>
              <a:spcAft>
                <a:spcPts val="0"/>
              </a:spcAft>
              <a:buClr>
                <a:schemeClr val="dk1"/>
              </a:buClr>
              <a:buSzPts val="800"/>
              <a:buFont typeface="Arial"/>
              <a:buChar char="•"/>
            </a:pPr>
            <a:r>
              <a:rPr lang="en-US" sz="800" b="0" u="none">
                <a:solidFill>
                  <a:schemeClr val="dk1"/>
                </a:solidFill>
                <a:latin typeface="Calibri"/>
                <a:ea typeface="Calibri"/>
                <a:cs typeface="Calibri"/>
                <a:sym typeface="Calibri"/>
              </a:rPr>
              <a:t>A counseling and support system which focuses on college and career and empowers students to maximize their opportunities for learning future college studies, and/or post-secondary options.</a:t>
            </a:r>
            <a:endParaRPr sz="800" b="0" u="none">
              <a:solidFill>
                <a:schemeClr val="dk1"/>
              </a:solidFill>
              <a:latin typeface="Calibri"/>
              <a:ea typeface="Calibri"/>
              <a:cs typeface="Calibri"/>
              <a:sym typeface="Calibri"/>
            </a:endParaRPr>
          </a:p>
        </p:txBody>
      </p:sp>
      <p:sp>
        <p:nvSpPr>
          <p:cNvPr id="106" name="Google Shape;106;p1"/>
          <p:cNvSpPr/>
          <p:nvPr/>
        </p:nvSpPr>
        <p:spPr>
          <a:xfrm>
            <a:off x="513258" y="5946795"/>
            <a:ext cx="3078023" cy="858105"/>
          </a:xfrm>
          <a:prstGeom prst="rect">
            <a:avLst/>
          </a:prstGeom>
          <a:solidFill>
            <a:srgbClr val="BFBFBF"/>
          </a:solidFill>
          <a:ln w="25400" cap="flat" cmpd="sng">
            <a:solidFill>
              <a:srgbClr val="7F7F7F"/>
            </a:solidFill>
            <a:prstDash val="solid"/>
            <a:round/>
            <a:headEnd type="none" w="sm" len="sm"/>
            <a:tailEnd type="none" w="sm" len="sm"/>
          </a:ln>
        </p:spPr>
        <p:txBody>
          <a:bodyPr spcFirstLastPara="1" wrap="square" lIns="91425" tIns="45700" rIns="91425" bIns="45700" anchor="t" anchorCtr="0">
            <a:noAutofit/>
          </a:bodyPr>
          <a:lstStyle/>
          <a:p>
            <a:pPr marL="171450" marR="0" lvl="0" indent="-171450" algn="l" rtl="0">
              <a:spcBef>
                <a:spcPts val="0"/>
              </a:spcBef>
              <a:spcAft>
                <a:spcPts val="0"/>
              </a:spcAft>
              <a:buClr>
                <a:schemeClr val="dk1"/>
              </a:buClr>
              <a:buSzPts val="800"/>
              <a:buFont typeface="Arial"/>
              <a:buChar char="•"/>
            </a:pPr>
            <a:r>
              <a:rPr lang="en-US" sz="800" b="0" u="none">
                <a:solidFill>
                  <a:schemeClr val="dk1"/>
                </a:solidFill>
                <a:latin typeface="Calibri"/>
                <a:ea typeface="Calibri"/>
                <a:cs typeface="Calibri"/>
                <a:sym typeface="Calibri"/>
              </a:rPr>
              <a:t>Build a healthy school culture &amp; climate for students, staff, and parents.</a:t>
            </a:r>
            <a:endParaRPr sz="800" b="0" u="none">
              <a:solidFill>
                <a:schemeClr val="dk1"/>
              </a:solidFill>
              <a:latin typeface="Calibri"/>
              <a:ea typeface="Calibri"/>
              <a:cs typeface="Calibri"/>
              <a:sym typeface="Calibri"/>
            </a:endParaRPr>
          </a:p>
          <a:p>
            <a:pPr marL="160727" marR="0" lvl="0" indent="-160727" algn="l" rtl="0">
              <a:spcBef>
                <a:spcPts val="0"/>
              </a:spcBef>
              <a:spcAft>
                <a:spcPts val="0"/>
              </a:spcAft>
              <a:buClr>
                <a:srgbClr val="0C0C0C"/>
              </a:buClr>
              <a:buSzPts val="800"/>
              <a:buFont typeface="Arial"/>
              <a:buChar char="•"/>
            </a:pPr>
            <a:r>
              <a:rPr lang="en-US" sz="800" b="0" u="none">
                <a:solidFill>
                  <a:srgbClr val="0C0C0C"/>
                </a:solidFill>
                <a:latin typeface="Calibri"/>
                <a:ea typeface="Calibri"/>
                <a:cs typeface="Calibri"/>
                <a:sym typeface="Calibri"/>
              </a:rPr>
              <a:t>Increase the student attendance rate.</a:t>
            </a:r>
            <a:endParaRPr/>
          </a:p>
          <a:p>
            <a:pPr marL="160727" marR="0" lvl="0" indent="-160727" algn="l" rtl="0">
              <a:spcBef>
                <a:spcPts val="0"/>
              </a:spcBef>
              <a:spcAft>
                <a:spcPts val="0"/>
              </a:spcAft>
              <a:buClr>
                <a:srgbClr val="0C0C0C"/>
              </a:buClr>
              <a:buSzPts val="800"/>
              <a:buFont typeface="Arial"/>
              <a:buChar char="•"/>
            </a:pPr>
            <a:r>
              <a:rPr lang="en-US" sz="800" b="0" u="none">
                <a:solidFill>
                  <a:srgbClr val="0C0C0C"/>
                </a:solidFill>
                <a:latin typeface="Calibri"/>
                <a:ea typeface="Calibri"/>
                <a:cs typeface="Calibri"/>
                <a:sym typeface="Calibri"/>
              </a:rPr>
              <a:t>Widen scope of parent communication.</a:t>
            </a:r>
            <a:endParaRPr sz="800" b="0" u="none">
              <a:solidFill>
                <a:srgbClr val="0C0C0C"/>
              </a:solidFill>
              <a:latin typeface="Calibri"/>
              <a:ea typeface="Calibri"/>
              <a:cs typeface="Calibri"/>
              <a:sym typeface="Calibri"/>
            </a:endParaRPr>
          </a:p>
          <a:p>
            <a:pPr marL="160727" marR="0" lvl="0" indent="-160727" algn="l" rtl="0">
              <a:spcBef>
                <a:spcPts val="0"/>
              </a:spcBef>
              <a:spcAft>
                <a:spcPts val="0"/>
              </a:spcAft>
              <a:buClr>
                <a:srgbClr val="0C0C0C"/>
              </a:buClr>
              <a:buSzPts val="800"/>
              <a:buFont typeface="Arial"/>
              <a:buChar char="•"/>
            </a:pPr>
            <a:r>
              <a:rPr lang="en-US" sz="800" b="0" u="none">
                <a:solidFill>
                  <a:srgbClr val="0C0C0C"/>
                </a:solidFill>
                <a:latin typeface="Calibri"/>
                <a:ea typeface="Calibri"/>
                <a:cs typeface="Calibri"/>
                <a:sym typeface="Calibri"/>
              </a:rPr>
              <a:t>Increase activities that all stakeholder can involve themselves in that promote MJHS cluster community.</a:t>
            </a:r>
            <a:endParaRPr sz="800" b="0" u="none">
              <a:solidFill>
                <a:srgbClr val="0C0C0C"/>
              </a:solidFill>
              <a:latin typeface="Calibri"/>
              <a:ea typeface="Calibri"/>
              <a:cs typeface="Calibri"/>
              <a:sym typeface="Calibri"/>
            </a:endParaRPr>
          </a:p>
        </p:txBody>
      </p:sp>
      <p:sp>
        <p:nvSpPr>
          <p:cNvPr id="107" name="Google Shape;107;p1"/>
          <p:cNvSpPr/>
          <p:nvPr/>
        </p:nvSpPr>
        <p:spPr>
          <a:xfrm>
            <a:off x="3806566" y="5836913"/>
            <a:ext cx="3650243" cy="981899"/>
          </a:xfrm>
          <a:prstGeom prst="rect">
            <a:avLst/>
          </a:prstGeom>
          <a:solidFill>
            <a:srgbClr val="F2F2F2"/>
          </a:solidFill>
          <a:ln w="254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285750" marR="0" lvl="0" indent="-285750" algn="l" rtl="0">
              <a:spcBef>
                <a:spcPts val="0"/>
              </a:spcBef>
              <a:spcAft>
                <a:spcPts val="0"/>
              </a:spcAft>
              <a:buClr>
                <a:srgbClr val="0C0C0C"/>
              </a:buClr>
              <a:buSzPts val="750"/>
              <a:buFont typeface="Calibri"/>
              <a:buAutoNum type="romanUcPeriod"/>
            </a:pPr>
            <a:r>
              <a:rPr lang="en-US" sz="750" b="0" u="none">
                <a:solidFill>
                  <a:srgbClr val="0C0C0C"/>
                </a:solidFill>
                <a:latin typeface="Calibri"/>
                <a:ea typeface="Calibri"/>
                <a:cs typeface="Calibri"/>
                <a:sym typeface="Calibri"/>
              </a:rPr>
              <a:t>Periodic surveys to staff, students, and parents to enhance communication and receive feedback.</a:t>
            </a:r>
            <a:endParaRPr/>
          </a:p>
          <a:p>
            <a:pPr marL="285750" marR="0" lvl="0" indent="-285750" algn="l" rtl="0">
              <a:spcBef>
                <a:spcPts val="0"/>
              </a:spcBef>
              <a:spcAft>
                <a:spcPts val="0"/>
              </a:spcAft>
              <a:buClr>
                <a:srgbClr val="0C0C0C"/>
              </a:buClr>
              <a:buSzPts val="750"/>
              <a:buFont typeface="Calibri"/>
              <a:buAutoNum type="romanUcPeriod"/>
            </a:pPr>
            <a:r>
              <a:rPr lang="en-US" sz="750" b="0" u="none">
                <a:solidFill>
                  <a:srgbClr val="0C0C0C"/>
                </a:solidFill>
                <a:latin typeface="Calibri"/>
                <a:ea typeface="Calibri"/>
                <a:cs typeface="Calibri"/>
                <a:sym typeface="Calibri"/>
              </a:rPr>
              <a:t>Implement a rising 9</a:t>
            </a:r>
            <a:r>
              <a:rPr lang="en-US" sz="750" b="0" u="none" baseline="30000">
                <a:solidFill>
                  <a:srgbClr val="0C0C0C"/>
                </a:solidFill>
                <a:latin typeface="Calibri"/>
                <a:ea typeface="Calibri"/>
                <a:cs typeface="Calibri"/>
                <a:sym typeface="Calibri"/>
              </a:rPr>
              <a:t>th</a:t>
            </a:r>
            <a:r>
              <a:rPr lang="en-US" sz="750" b="0" u="none">
                <a:solidFill>
                  <a:srgbClr val="0C0C0C"/>
                </a:solidFill>
                <a:latin typeface="Calibri"/>
                <a:ea typeface="Calibri"/>
                <a:cs typeface="Calibri"/>
                <a:sym typeface="Calibri"/>
              </a:rPr>
              <a:t> grade transition program that focuses on building culture.</a:t>
            </a:r>
            <a:endParaRPr/>
          </a:p>
          <a:p>
            <a:pPr marL="285750" marR="0" lvl="0" indent="-285750" algn="l" rtl="0">
              <a:spcBef>
                <a:spcPts val="0"/>
              </a:spcBef>
              <a:spcAft>
                <a:spcPts val="0"/>
              </a:spcAft>
              <a:buClr>
                <a:srgbClr val="0C0C0C"/>
              </a:buClr>
              <a:buSzPts val="750"/>
              <a:buFont typeface="Calibri"/>
              <a:buAutoNum type="romanUcPeriod"/>
            </a:pPr>
            <a:r>
              <a:rPr lang="en-US" sz="750" b="0" u="none">
                <a:solidFill>
                  <a:srgbClr val="0C0C0C"/>
                </a:solidFill>
                <a:latin typeface="Calibri"/>
                <a:ea typeface="Calibri"/>
                <a:cs typeface="Calibri"/>
                <a:sym typeface="Calibri"/>
              </a:rPr>
              <a:t>Incorporate Social Emotional Learning (SEL) school-wide into instruction.</a:t>
            </a:r>
            <a:endParaRPr sz="750" b="0" u="none">
              <a:solidFill>
                <a:srgbClr val="0C0C0C"/>
              </a:solidFill>
              <a:latin typeface="Calibri"/>
              <a:ea typeface="Calibri"/>
              <a:cs typeface="Calibri"/>
              <a:sym typeface="Calibri"/>
            </a:endParaRPr>
          </a:p>
          <a:p>
            <a:pPr marL="285750" marR="0" lvl="0" indent="-285750" algn="l" rtl="0">
              <a:spcBef>
                <a:spcPts val="0"/>
              </a:spcBef>
              <a:spcAft>
                <a:spcPts val="0"/>
              </a:spcAft>
              <a:buClr>
                <a:srgbClr val="0C0C0C"/>
              </a:buClr>
              <a:buSzPts val="750"/>
              <a:buFont typeface="Calibri"/>
              <a:buAutoNum type="romanUcPeriod"/>
            </a:pPr>
            <a:r>
              <a:rPr lang="en-US" sz="750" b="0" u="none">
                <a:solidFill>
                  <a:srgbClr val="0C0C0C"/>
                </a:solidFill>
                <a:latin typeface="Calibri"/>
                <a:ea typeface="Calibri"/>
                <a:cs typeface="Calibri"/>
                <a:sym typeface="Calibri"/>
              </a:rPr>
              <a:t>Offer school-wide Positive Behavioral Intervention and Supports (PBIS) initiatives (including incentives and results).</a:t>
            </a:r>
            <a:endParaRPr/>
          </a:p>
          <a:p>
            <a:pPr marL="0" marR="0" lvl="0" indent="0" algn="ctr" rtl="0">
              <a:spcBef>
                <a:spcPts val="0"/>
              </a:spcBef>
              <a:spcAft>
                <a:spcPts val="0"/>
              </a:spcAft>
              <a:buNone/>
            </a:pPr>
            <a:r>
              <a:rPr lang="en-US" sz="750" b="0" i="1" u="sng">
                <a:solidFill>
                  <a:schemeClr val="dk1"/>
                </a:solidFill>
                <a:latin typeface="Calibri"/>
                <a:ea typeface="Calibri"/>
                <a:cs typeface="Calibri"/>
                <a:sym typeface="Calibri"/>
              </a:rPr>
              <a:t>Uses of Flexibility/Innovation</a:t>
            </a:r>
            <a:endParaRPr/>
          </a:p>
          <a:p>
            <a:pPr marL="0" marR="0" lvl="0" indent="0" algn="ctr" rtl="0">
              <a:spcBef>
                <a:spcPts val="0"/>
              </a:spcBef>
              <a:spcAft>
                <a:spcPts val="0"/>
              </a:spcAft>
              <a:buNone/>
            </a:pPr>
            <a:r>
              <a:rPr lang="en-US" sz="750" b="0" i="1" u="none">
                <a:solidFill>
                  <a:srgbClr val="0C0C0C"/>
                </a:solidFill>
                <a:latin typeface="Calibri"/>
                <a:ea typeface="Calibri"/>
                <a:cs typeface="Calibri"/>
                <a:sym typeface="Calibri"/>
              </a:rPr>
              <a:t>Possible Open Campus for qualified seniors (early release based on credits)</a:t>
            </a:r>
            <a:endParaRPr sz="750" b="0" u="none">
              <a:solidFill>
                <a:srgbClr val="0C0C0C"/>
              </a:solidFill>
              <a:latin typeface="Calibri"/>
              <a:ea typeface="Calibri"/>
              <a:cs typeface="Calibri"/>
              <a:sym typeface="Calibri"/>
            </a:endParaRPr>
          </a:p>
        </p:txBody>
      </p:sp>
      <p:pic>
        <p:nvPicPr>
          <p:cNvPr id="108" name="Google Shape;108;p1"/>
          <p:cNvPicPr preferRelativeResize="0"/>
          <p:nvPr/>
        </p:nvPicPr>
        <p:blipFill rotWithShape="1">
          <a:blip r:embed="rId4">
            <a:alphaModFix/>
          </a:blip>
          <a:srcRect/>
          <a:stretch/>
        </p:blipFill>
        <p:spPr>
          <a:xfrm>
            <a:off x="121306" y="6248357"/>
            <a:ext cx="197533" cy="211188"/>
          </a:xfrm>
          <a:prstGeom prst="rect">
            <a:avLst/>
          </a:prstGeom>
          <a:noFill/>
          <a:ln>
            <a:noFill/>
          </a:ln>
        </p:spPr>
      </p:pic>
      <p:sp>
        <p:nvSpPr>
          <p:cNvPr id="109" name="Google Shape;109;p1"/>
          <p:cNvSpPr/>
          <p:nvPr/>
        </p:nvSpPr>
        <p:spPr>
          <a:xfrm>
            <a:off x="533995" y="4464708"/>
            <a:ext cx="3057287" cy="616394"/>
          </a:xfrm>
          <a:prstGeom prst="rect">
            <a:avLst/>
          </a:prstGeom>
          <a:solidFill>
            <a:srgbClr val="FFD5D5"/>
          </a:solidFill>
          <a:ln w="25400" cap="flat" cmpd="sng">
            <a:solidFill>
              <a:srgbClr val="E3A3A3"/>
            </a:solidFill>
            <a:prstDash val="solid"/>
            <a:round/>
            <a:headEnd type="none" w="sm" len="sm"/>
            <a:tailEnd type="none" w="sm" len="sm"/>
          </a:ln>
        </p:spPr>
        <p:txBody>
          <a:bodyPr spcFirstLastPara="1" wrap="square" lIns="91425" tIns="45700" rIns="91425" bIns="45700" anchor="ctr" anchorCtr="0">
            <a:noAutofit/>
          </a:bodyPr>
          <a:lstStyle/>
          <a:p>
            <a:pPr marL="171450" marR="0" lvl="0" indent="-171450" algn="l" rtl="0">
              <a:spcBef>
                <a:spcPts val="0"/>
              </a:spcBef>
              <a:spcAft>
                <a:spcPts val="0"/>
              </a:spcAft>
              <a:buClr>
                <a:srgbClr val="0C0C0C"/>
              </a:buClr>
              <a:buSzPts val="800"/>
              <a:buFont typeface="Arial"/>
              <a:buChar char="•"/>
            </a:pPr>
            <a:r>
              <a:rPr lang="en-US" sz="800" b="0" u="none">
                <a:solidFill>
                  <a:srgbClr val="0C0C0C"/>
                </a:solidFill>
                <a:latin typeface="Calibri"/>
                <a:ea typeface="Calibri"/>
                <a:cs typeface="Calibri"/>
                <a:sym typeface="Calibri"/>
              </a:rPr>
              <a:t>Create an educational and professional environment that will recruit and retain highly effective teachers, which includes providing the necessary professional development to enhance the quality of instruction for all teachers and students.</a:t>
            </a:r>
            <a:endParaRPr sz="800" b="0" u="none">
              <a:solidFill>
                <a:srgbClr val="0C0C0C"/>
              </a:solidFill>
              <a:latin typeface="Calibri"/>
              <a:ea typeface="Calibri"/>
              <a:cs typeface="Calibri"/>
              <a:sym typeface="Calibri"/>
            </a:endParaRPr>
          </a:p>
        </p:txBody>
      </p:sp>
      <p:sp>
        <p:nvSpPr>
          <p:cNvPr id="110" name="Google Shape;110;p1"/>
          <p:cNvSpPr/>
          <p:nvPr/>
        </p:nvSpPr>
        <p:spPr>
          <a:xfrm>
            <a:off x="3803865" y="3667679"/>
            <a:ext cx="3652944" cy="1250310"/>
          </a:xfrm>
          <a:prstGeom prst="rect">
            <a:avLst/>
          </a:prstGeom>
          <a:solidFill>
            <a:srgbClr val="FFEAEC"/>
          </a:solidFill>
          <a:ln w="25400" cap="flat" cmpd="sng">
            <a:solidFill>
              <a:srgbClr val="E3A3A3"/>
            </a:solidFill>
            <a:prstDash val="solid"/>
            <a:round/>
            <a:headEnd type="none" w="sm" len="sm"/>
            <a:tailEnd type="none" w="sm" len="sm"/>
          </a:ln>
        </p:spPr>
        <p:txBody>
          <a:bodyPr spcFirstLastPara="1" wrap="square" lIns="91425" tIns="45700" rIns="91425" bIns="45700" anchor="ctr" anchorCtr="0">
            <a:noAutofit/>
          </a:bodyPr>
          <a:lstStyle/>
          <a:p>
            <a:pPr marL="285750" marR="0" lvl="0" indent="-285750" algn="l" rtl="0">
              <a:spcBef>
                <a:spcPts val="0"/>
              </a:spcBef>
              <a:spcAft>
                <a:spcPts val="0"/>
              </a:spcAft>
              <a:buClr>
                <a:srgbClr val="0C0C0C"/>
              </a:buClr>
              <a:buSzPts val="750"/>
              <a:buFont typeface="Calibri"/>
              <a:buAutoNum type="romanUcPeriod"/>
            </a:pPr>
            <a:r>
              <a:rPr lang="en-US" sz="750" b="0" u="none">
                <a:solidFill>
                  <a:srgbClr val="0C0C0C"/>
                </a:solidFill>
                <a:latin typeface="Calibri"/>
                <a:ea typeface="Calibri"/>
                <a:cs typeface="Calibri"/>
                <a:sym typeface="Calibri"/>
              </a:rPr>
              <a:t>Implement an effective faculty professional learning program that provides the time and resources for teachers to grow in their knowledge of innovative, research-based pedagogy, particularly in Specially Designed Instruction, Increasing Rigor (DOK levels), inquiry-based instruction, and IB (MYP, CP, DP). </a:t>
            </a:r>
            <a:endParaRPr sz="750" b="0" u="none">
              <a:solidFill>
                <a:srgbClr val="0C0C0C"/>
              </a:solidFill>
              <a:latin typeface="Calibri"/>
              <a:ea typeface="Calibri"/>
              <a:cs typeface="Calibri"/>
              <a:sym typeface="Calibri"/>
            </a:endParaRPr>
          </a:p>
          <a:p>
            <a:pPr marL="285750" marR="0" lvl="0" indent="-285750" algn="l" rtl="0">
              <a:spcBef>
                <a:spcPts val="0"/>
              </a:spcBef>
              <a:spcAft>
                <a:spcPts val="0"/>
              </a:spcAft>
              <a:buClr>
                <a:srgbClr val="0C0C0C"/>
              </a:buClr>
              <a:buSzPts val="750"/>
              <a:buFont typeface="Calibri"/>
              <a:buAutoNum type="romanUcPeriod"/>
            </a:pPr>
            <a:r>
              <a:rPr lang="en-US" sz="750" b="0" u="none">
                <a:solidFill>
                  <a:srgbClr val="0C0C0C"/>
                </a:solidFill>
                <a:latin typeface="Calibri"/>
                <a:ea typeface="Calibri"/>
                <a:cs typeface="Calibri"/>
                <a:sym typeface="Calibri"/>
              </a:rPr>
              <a:t>Observe teacher practice through the performance management process, including F.A.S.T. Feedback, utilizing the lens of APS’ Definitions of Teaching Excellence.</a:t>
            </a:r>
            <a:endParaRPr sz="750" b="0" u="none">
              <a:solidFill>
                <a:srgbClr val="0C0C0C"/>
              </a:solidFill>
              <a:latin typeface="Calibri"/>
              <a:ea typeface="Calibri"/>
              <a:cs typeface="Calibri"/>
              <a:sym typeface="Calibri"/>
            </a:endParaRPr>
          </a:p>
          <a:p>
            <a:pPr marL="285750" marR="0" lvl="0" indent="-285750" algn="l" rtl="0">
              <a:spcBef>
                <a:spcPts val="0"/>
              </a:spcBef>
              <a:spcAft>
                <a:spcPts val="0"/>
              </a:spcAft>
              <a:buClr>
                <a:srgbClr val="0C0C0C"/>
              </a:buClr>
              <a:buSzPts val="750"/>
              <a:buFont typeface="Calibri"/>
              <a:buAutoNum type="romanUcPeriod"/>
            </a:pPr>
            <a:r>
              <a:rPr lang="en-US" sz="750" b="0" u="none">
                <a:solidFill>
                  <a:srgbClr val="0C0C0C"/>
                </a:solidFill>
                <a:latin typeface="Calibri"/>
                <a:ea typeface="Calibri"/>
                <a:cs typeface="Calibri"/>
                <a:sym typeface="Calibri"/>
              </a:rPr>
              <a:t>Provide the structure, support, and opportunities to build the leadership capacity of our staff</a:t>
            </a:r>
            <a:endParaRPr sz="750" b="0" u="none">
              <a:solidFill>
                <a:srgbClr val="0C0C0C"/>
              </a:solidFill>
              <a:latin typeface="Calibri"/>
              <a:ea typeface="Calibri"/>
              <a:cs typeface="Calibri"/>
              <a:sym typeface="Calibri"/>
            </a:endParaRPr>
          </a:p>
          <a:p>
            <a:pPr marL="285750" marR="0" lvl="0" indent="-285750" algn="l" rtl="0">
              <a:spcBef>
                <a:spcPts val="0"/>
              </a:spcBef>
              <a:spcAft>
                <a:spcPts val="0"/>
              </a:spcAft>
              <a:buClr>
                <a:srgbClr val="0C0C0C"/>
              </a:buClr>
              <a:buSzPts val="750"/>
              <a:buFont typeface="Calibri"/>
              <a:buAutoNum type="romanUcPeriod"/>
            </a:pPr>
            <a:r>
              <a:rPr lang="en-US" sz="750" b="0" u="none">
                <a:solidFill>
                  <a:srgbClr val="0C0C0C"/>
                </a:solidFill>
                <a:latin typeface="Calibri"/>
                <a:ea typeface="Calibri"/>
                <a:cs typeface="Calibri"/>
                <a:sym typeface="Calibri"/>
              </a:rPr>
              <a:t>Organize staff visits to school(s) that have successfully implemented the IB.</a:t>
            </a:r>
            <a:endParaRPr/>
          </a:p>
          <a:p>
            <a:pPr marL="0" marR="0" lvl="0" indent="0" algn="ctr" rtl="0">
              <a:spcBef>
                <a:spcPts val="0"/>
              </a:spcBef>
              <a:spcAft>
                <a:spcPts val="0"/>
              </a:spcAft>
              <a:buNone/>
            </a:pPr>
            <a:r>
              <a:rPr lang="en-US" sz="750" b="0" i="1" u="sng">
                <a:solidFill>
                  <a:schemeClr val="dk1"/>
                </a:solidFill>
                <a:latin typeface="Calibri"/>
                <a:ea typeface="Calibri"/>
                <a:cs typeface="Calibri"/>
                <a:sym typeface="Calibri"/>
              </a:rPr>
              <a:t>Uses of Flexibility/Innovation</a:t>
            </a:r>
            <a:endParaRPr sz="750" b="0" u="none">
              <a:solidFill>
                <a:srgbClr val="0C0C0C"/>
              </a:solidFill>
              <a:latin typeface="Calibri"/>
              <a:ea typeface="Calibri"/>
              <a:cs typeface="Calibri"/>
              <a:sym typeface="Calibri"/>
            </a:endParaRPr>
          </a:p>
        </p:txBody>
      </p:sp>
      <p:pic>
        <p:nvPicPr>
          <p:cNvPr id="111" name="Google Shape;111;p1"/>
          <p:cNvPicPr preferRelativeResize="0"/>
          <p:nvPr/>
        </p:nvPicPr>
        <p:blipFill rotWithShape="1">
          <a:blip r:embed="rId5">
            <a:alphaModFix/>
          </a:blip>
          <a:srcRect/>
          <a:stretch/>
        </p:blipFill>
        <p:spPr>
          <a:xfrm>
            <a:off x="92715" y="4508247"/>
            <a:ext cx="301293" cy="294550"/>
          </a:xfrm>
          <a:prstGeom prst="rect">
            <a:avLst/>
          </a:prstGeom>
          <a:noFill/>
          <a:ln>
            <a:noFill/>
          </a:ln>
        </p:spPr>
      </p:pic>
      <p:sp>
        <p:nvSpPr>
          <p:cNvPr id="112" name="Google Shape;112;p1"/>
          <p:cNvSpPr/>
          <p:nvPr/>
        </p:nvSpPr>
        <p:spPr>
          <a:xfrm>
            <a:off x="-96143" y="4732217"/>
            <a:ext cx="732893"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700" b="1">
                <a:solidFill>
                  <a:schemeClr val="dk1"/>
                </a:solidFill>
                <a:latin typeface="Arial"/>
                <a:ea typeface="Arial"/>
                <a:cs typeface="Arial"/>
                <a:sym typeface="Arial"/>
              </a:rPr>
              <a:t>Talent </a:t>
            </a:r>
            <a:endParaRPr/>
          </a:p>
          <a:p>
            <a:pPr marL="0" marR="0" lvl="0" indent="0" algn="ctr" rtl="0">
              <a:spcBef>
                <a:spcPts val="0"/>
              </a:spcBef>
              <a:spcAft>
                <a:spcPts val="0"/>
              </a:spcAft>
              <a:buNone/>
            </a:pPr>
            <a:r>
              <a:rPr lang="en-US" sz="700" b="1">
                <a:solidFill>
                  <a:schemeClr val="dk1"/>
                </a:solidFill>
                <a:latin typeface="Arial"/>
                <a:ea typeface="Arial"/>
                <a:cs typeface="Arial"/>
                <a:sym typeface="Arial"/>
              </a:rPr>
              <a:t>Management</a:t>
            </a:r>
            <a:endParaRPr/>
          </a:p>
        </p:txBody>
      </p:sp>
      <p:sp>
        <p:nvSpPr>
          <p:cNvPr id="113" name="Google Shape;113;p1"/>
          <p:cNvSpPr/>
          <p:nvPr/>
        </p:nvSpPr>
        <p:spPr>
          <a:xfrm>
            <a:off x="-14909" y="6479670"/>
            <a:ext cx="498855" cy="20005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700" b="1">
                <a:solidFill>
                  <a:schemeClr val="dk1"/>
                </a:solidFill>
                <a:latin typeface="Arial"/>
                <a:ea typeface="Arial"/>
                <a:cs typeface="Arial"/>
                <a:sym typeface="Arial"/>
              </a:rPr>
              <a:t>Culture</a:t>
            </a:r>
            <a:endParaRPr/>
          </a:p>
        </p:txBody>
      </p:sp>
      <p:sp>
        <p:nvSpPr>
          <p:cNvPr id="114" name="Google Shape;114;p1"/>
          <p:cNvSpPr/>
          <p:nvPr/>
        </p:nvSpPr>
        <p:spPr>
          <a:xfrm>
            <a:off x="529004" y="5133525"/>
            <a:ext cx="3062278" cy="770133"/>
          </a:xfrm>
          <a:prstGeom prst="rect">
            <a:avLst/>
          </a:prstGeom>
          <a:solidFill>
            <a:srgbClr val="A8D08C"/>
          </a:solidFill>
          <a:ln w="25400" cap="flat" cmpd="sng">
            <a:solidFill>
              <a:srgbClr val="548135"/>
            </a:solidFill>
            <a:prstDash val="solid"/>
            <a:round/>
            <a:headEnd type="none" w="sm" len="sm"/>
            <a:tailEnd type="none" w="sm" len="sm"/>
          </a:ln>
        </p:spPr>
        <p:txBody>
          <a:bodyPr spcFirstLastPara="1" wrap="square" lIns="91425" tIns="45700" rIns="91425" bIns="45700" anchor="ctr" anchorCtr="0">
            <a:noAutofit/>
          </a:bodyPr>
          <a:lstStyle/>
          <a:p>
            <a:pPr marL="171450" marR="0" lvl="0" indent="-171450" algn="l" rtl="0">
              <a:spcBef>
                <a:spcPts val="0"/>
              </a:spcBef>
              <a:spcAft>
                <a:spcPts val="0"/>
              </a:spcAft>
              <a:buClr>
                <a:srgbClr val="0C0C0C"/>
              </a:buClr>
              <a:buSzPts val="800"/>
              <a:buFont typeface="Arial"/>
              <a:buChar char="•"/>
            </a:pPr>
            <a:r>
              <a:rPr lang="en-US" sz="800" b="0" u="none">
                <a:solidFill>
                  <a:srgbClr val="0C0C0C"/>
                </a:solidFill>
                <a:latin typeface="Calibri"/>
                <a:ea typeface="Calibri"/>
                <a:cs typeface="Calibri"/>
                <a:sym typeface="Calibri"/>
              </a:rPr>
              <a:t>Build systems and resources to support IB implementation.</a:t>
            </a:r>
            <a:endParaRPr sz="800" b="0" u="none">
              <a:solidFill>
                <a:srgbClr val="0C0C0C"/>
              </a:solidFill>
              <a:latin typeface="Calibri"/>
              <a:ea typeface="Calibri"/>
              <a:cs typeface="Calibri"/>
              <a:sym typeface="Calibri"/>
            </a:endParaRPr>
          </a:p>
          <a:p>
            <a:pPr marL="171450" marR="0" lvl="0" indent="-171450" algn="l" rtl="0">
              <a:spcBef>
                <a:spcPts val="225"/>
              </a:spcBef>
              <a:spcAft>
                <a:spcPts val="0"/>
              </a:spcAft>
              <a:buClr>
                <a:schemeClr val="dk1"/>
              </a:buClr>
              <a:buSzPts val="800"/>
              <a:buFont typeface="Arial"/>
              <a:buChar char="•"/>
            </a:pPr>
            <a:r>
              <a:rPr lang="en-US" sz="800" b="0" u="none">
                <a:solidFill>
                  <a:schemeClr val="dk1"/>
                </a:solidFill>
                <a:latin typeface="Calibri"/>
                <a:ea typeface="Calibri"/>
                <a:cs typeface="Calibri"/>
                <a:sym typeface="Calibri"/>
              </a:rPr>
              <a:t>Build systems and resources to support college and career excitement and exposure, as well as to develop more university/college partnerships.</a:t>
            </a:r>
            <a:endParaRPr sz="800" b="0" u="none">
              <a:solidFill>
                <a:srgbClr val="0C0C0C"/>
              </a:solidFill>
              <a:latin typeface="Calibri"/>
              <a:ea typeface="Calibri"/>
              <a:cs typeface="Calibri"/>
              <a:sym typeface="Calibri"/>
            </a:endParaRPr>
          </a:p>
          <a:p>
            <a:pPr marL="171450" marR="0" lvl="0" indent="-171450" algn="l" rtl="0">
              <a:spcBef>
                <a:spcPts val="0"/>
              </a:spcBef>
              <a:spcAft>
                <a:spcPts val="0"/>
              </a:spcAft>
              <a:buClr>
                <a:srgbClr val="0C0C0C"/>
              </a:buClr>
              <a:buSzPts val="800"/>
              <a:buFont typeface="Arial"/>
              <a:buChar char="•"/>
            </a:pPr>
            <a:r>
              <a:rPr lang="en-US" sz="800" b="0" u="none">
                <a:solidFill>
                  <a:srgbClr val="0C0C0C"/>
                </a:solidFill>
                <a:latin typeface="Calibri"/>
                <a:ea typeface="Calibri"/>
                <a:cs typeface="Calibri"/>
                <a:sym typeface="Calibri"/>
              </a:rPr>
              <a:t>Create and establish resources and partnerships between the CTAE department and IB Career-Related Program. </a:t>
            </a:r>
            <a:endParaRPr/>
          </a:p>
        </p:txBody>
      </p:sp>
      <p:sp>
        <p:nvSpPr>
          <p:cNvPr id="115" name="Google Shape;115;p1"/>
          <p:cNvSpPr/>
          <p:nvPr/>
        </p:nvSpPr>
        <p:spPr>
          <a:xfrm>
            <a:off x="3803865" y="4964894"/>
            <a:ext cx="3652944" cy="841590"/>
          </a:xfrm>
          <a:prstGeom prst="rect">
            <a:avLst/>
          </a:prstGeom>
          <a:solidFill>
            <a:srgbClr val="E1EFD8"/>
          </a:solidFill>
          <a:ln w="25400" cap="flat"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285750" marR="0" lvl="0" indent="-285750" algn="l" rtl="0">
              <a:spcBef>
                <a:spcPts val="0"/>
              </a:spcBef>
              <a:spcAft>
                <a:spcPts val="0"/>
              </a:spcAft>
              <a:buClr>
                <a:srgbClr val="0C0C0C"/>
              </a:buClr>
              <a:buSzPts val="750"/>
              <a:buFont typeface="Calibri"/>
              <a:buAutoNum type="romanUcPeriod"/>
            </a:pPr>
            <a:r>
              <a:rPr lang="en-US" sz="750" b="0" u="none">
                <a:solidFill>
                  <a:srgbClr val="0C0C0C"/>
                </a:solidFill>
                <a:latin typeface="Calibri"/>
                <a:ea typeface="Calibri"/>
                <a:cs typeface="Calibri"/>
                <a:sym typeface="Calibri"/>
              </a:rPr>
              <a:t>Ensure school has the resources, budget, and flexibility to support targeted subgroups, advanced students, and robust extracurricular programs.</a:t>
            </a:r>
            <a:endParaRPr sz="750" b="0" u="none">
              <a:solidFill>
                <a:srgbClr val="0C0C0C"/>
              </a:solidFill>
              <a:latin typeface="Calibri"/>
              <a:ea typeface="Calibri"/>
              <a:cs typeface="Calibri"/>
              <a:sym typeface="Calibri"/>
            </a:endParaRPr>
          </a:p>
          <a:p>
            <a:pPr marL="285750" marR="0" lvl="0" indent="-285750" algn="l" rtl="0">
              <a:spcBef>
                <a:spcPts val="0"/>
              </a:spcBef>
              <a:spcAft>
                <a:spcPts val="0"/>
              </a:spcAft>
              <a:buClr>
                <a:srgbClr val="0C0C0C"/>
              </a:buClr>
              <a:buSzPts val="750"/>
              <a:buFont typeface="Calibri"/>
              <a:buAutoNum type="romanUcPeriod"/>
            </a:pPr>
            <a:r>
              <a:rPr lang="en-US" sz="750" b="0" u="none">
                <a:solidFill>
                  <a:srgbClr val="0C0C0C"/>
                </a:solidFill>
                <a:latin typeface="Calibri"/>
                <a:ea typeface="Calibri"/>
                <a:cs typeface="Calibri"/>
                <a:sym typeface="Calibri"/>
              </a:rPr>
              <a:t>Strengthen relationships with colleges and universities and with partners that can provide funding, exposure and resources.</a:t>
            </a:r>
            <a:endParaRPr/>
          </a:p>
          <a:p>
            <a:pPr marL="285750" marR="0" lvl="0" indent="-285750" algn="l" rtl="0">
              <a:spcBef>
                <a:spcPts val="0"/>
              </a:spcBef>
              <a:spcAft>
                <a:spcPts val="0"/>
              </a:spcAft>
              <a:buClr>
                <a:srgbClr val="0C0C0C"/>
              </a:buClr>
              <a:buSzPts val="750"/>
              <a:buFont typeface="Calibri"/>
              <a:buAutoNum type="romanUcPeriod"/>
            </a:pPr>
            <a:r>
              <a:rPr lang="en-US" sz="750" b="0" u="none">
                <a:solidFill>
                  <a:srgbClr val="0C0C0C"/>
                </a:solidFill>
                <a:latin typeface="Calibri"/>
                <a:ea typeface="Calibri"/>
                <a:cs typeface="Calibri"/>
                <a:sym typeface="Calibri"/>
              </a:rPr>
              <a:t>Apply for applicable grants to maximize student experiences and technology.</a:t>
            </a:r>
            <a:endParaRPr sz="750" b="0" u="none">
              <a:solidFill>
                <a:srgbClr val="0C0C0C"/>
              </a:solidFill>
              <a:latin typeface="Calibri"/>
              <a:ea typeface="Calibri"/>
              <a:cs typeface="Calibri"/>
              <a:sym typeface="Calibri"/>
            </a:endParaRPr>
          </a:p>
          <a:p>
            <a:pPr marL="285750" marR="0" lvl="0" indent="-285750" algn="l" rtl="0">
              <a:spcBef>
                <a:spcPts val="0"/>
              </a:spcBef>
              <a:spcAft>
                <a:spcPts val="0"/>
              </a:spcAft>
              <a:buClr>
                <a:srgbClr val="0C0C0C"/>
              </a:buClr>
              <a:buSzPts val="750"/>
              <a:buFont typeface="Calibri"/>
              <a:buAutoNum type="romanUcPeriod"/>
            </a:pPr>
            <a:r>
              <a:rPr lang="en-US" sz="750" b="0" u="none">
                <a:solidFill>
                  <a:srgbClr val="0C0C0C"/>
                </a:solidFill>
                <a:latin typeface="Calibri"/>
                <a:ea typeface="Calibri"/>
                <a:cs typeface="Calibri"/>
                <a:sym typeface="Calibri"/>
              </a:rPr>
              <a:t>Leverage the IB CP to allow more students to complete one or more of the CTAE Pathways. </a:t>
            </a:r>
            <a:endParaRPr/>
          </a:p>
        </p:txBody>
      </p:sp>
      <p:pic>
        <p:nvPicPr>
          <p:cNvPr id="116" name="Google Shape;116;p1"/>
          <p:cNvPicPr preferRelativeResize="0"/>
          <p:nvPr/>
        </p:nvPicPr>
        <p:blipFill rotWithShape="1">
          <a:blip r:embed="rId6">
            <a:alphaModFix/>
          </a:blip>
          <a:srcRect b="-1"/>
          <a:stretch/>
        </p:blipFill>
        <p:spPr>
          <a:xfrm>
            <a:off x="118577" y="5261581"/>
            <a:ext cx="301293" cy="268008"/>
          </a:xfrm>
          <a:prstGeom prst="rect">
            <a:avLst/>
          </a:prstGeom>
          <a:noFill/>
          <a:ln>
            <a:noFill/>
          </a:ln>
        </p:spPr>
      </p:pic>
      <p:sp>
        <p:nvSpPr>
          <p:cNvPr id="117" name="Google Shape;117;p1"/>
          <p:cNvSpPr/>
          <p:nvPr/>
        </p:nvSpPr>
        <p:spPr>
          <a:xfrm>
            <a:off x="-66248" y="5595881"/>
            <a:ext cx="643125"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700" b="1">
                <a:solidFill>
                  <a:schemeClr val="dk1"/>
                </a:solidFill>
                <a:latin typeface="Arial"/>
                <a:ea typeface="Arial"/>
                <a:cs typeface="Arial"/>
                <a:sym typeface="Arial"/>
              </a:rPr>
              <a:t>Systems &amp;</a:t>
            </a:r>
            <a:endParaRPr/>
          </a:p>
          <a:p>
            <a:pPr marL="0" marR="0" lvl="0" indent="0" algn="ctr" rtl="0">
              <a:spcBef>
                <a:spcPts val="0"/>
              </a:spcBef>
              <a:spcAft>
                <a:spcPts val="0"/>
              </a:spcAft>
              <a:buNone/>
            </a:pPr>
            <a:r>
              <a:rPr lang="en-US" sz="700" b="1">
                <a:solidFill>
                  <a:schemeClr val="dk1"/>
                </a:solidFill>
                <a:latin typeface="Arial"/>
                <a:ea typeface="Arial"/>
                <a:cs typeface="Arial"/>
                <a:sym typeface="Arial"/>
              </a:rPr>
              <a:t>Resources</a:t>
            </a:r>
            <a:endParaRPr/>
          </a:p>
        </p:txBody>
      </p:sp>
      <p:sp>
        <p:nvSpPr>
          <p:cNvPr id="118" name="Google Shape;118;p1"/>
          <p:cNvSpPr/>
          <p:nvPr/>
        </p:nvSpPr>
        <p:spPr>
          <a:xfrm>
            <a:off x="7620367" y="1738207"/>
            <a:ext cx="1557533" cy="5108013"/>
          </a:xfrm>
          <a:prstGeom prst="rect">
            <a:avLst/>
          </a:prstGeom>
          <a:solidFill>
            <a:schemeClr val="lt1"/>
          </a:solidFill>
          <a:ln w="25400" cap="flat" cmpd="sng">
            <a:solidFill>
              <a:srgbClr val="F4B08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800" b="1">
              <a:solidFill>
                <a:schemeClr val="dk1"/>
              </a:solidFill>
              <a:latin typeface="Calibri"/>
              <a:ea typeface="Calibri"/>
              <a:cs typeface="Calibri"/>
              <a:sym typeface="Calibri"/>
            </a:endParaRPr>
          </a:p>
          <a:p>
            <a:pPr marL="228600" marR="0" lvl="0" indent="-228600" algn="l" rtl="0">
              <a:spcBef>
                <a:spcPts val="0"/>
              </a:spcBef>
              <a:spcAft>
                <a:spcPts val="0"/>
              </a:spcAft>
              <a:buClr>
                <a:schemeClr val="dk1"/>
              </a:buClr>
              <a:buSzPts val="800"/>
              <a:buFont typeface="Calibri"/>
              <a:buAutoNum type="arabicPeriod"/>
            </a:pPr>
            <a:r>
              <a:rPr lang="en-US" sz="800">
                <a:solidFill>
                  <a:schemeClr val="dk1"/>
                </a:solidFill>
                <a:latin typeface="Calibri"/>
                <a:ea typeface="Calibri"/>
                <a:cs typeface="Calibri"/>
                <a:sym typeface="Calibri"/>
              </a:rPr>
              <a:t>Increase academic, on grade-level performance</a:t>
            </a:r>
            <a:r>
              <a:rPr lang="en-US" sz="800" strike="sngStrike">
                <a:solidFill>
                  <a:schemeClr val="dk1"/>
                </a:solidFill>
                <a:latin typeface="Calibri"/>
                <a:ea typeface="Calibri"/>
                <a:cs typeface="Calibri"/>
                <a:sym typeface="Calibri"/>
              </a:rPr>
              <a:t> </a:t>
            </a:r>
            <a:r>
              <a:rPr lang="en-US" sz="800">
                <a:solidFill>
                  <a:schemeClr val="dk1"/>
                </a:solidFill>
                <a:latin typeface="Calibri"/>
                <a:ea typeface="Calibri"/>
                <a:cs typeface="Calibri"/>
                <a:sym typeface="Calibri"/>
              </a:rPr>
              <a:t>as measured by on-time grade-level promotion.</a:t>
            </a:r>
            <a:endParaRPr sz="800">
              <a:solidFill>
                <a:schemeClr val="dk1"/>
              </a:solidFill>
              <a:latin typeface="Calibri"/>
              <a:ea typeface="Calibri"/>
              <a:cs typeface="Calibri"/>
              <a:sym typeface="Calibri"/>
            </a:endParaRPr>
          </a:p>
          <a:p>
            <a:pPr marL="228600" marR="0" lvl="0" indent="-228600" algn="l" rtl="0">
              <a:spcBef>
                <a:spcPts val="0"/>
              </a:spcBef>
              <a:spcAft>
                <a:spcPts val="0"/>
              </a:spcAft>
              <a:buClr>
                <a:schemeClr val="dk1"/>
              </a:buClr>
              <a:buSzPts val="800"/>
              <a:buFont typeface="Calibri"/>
              <a:buAutoNum type="arabicPeriod"/>
            </a:pPr>
            <a:r>
              <a:rPr lang="en-US" sz="800">
                <a:solidFill>
                  <a:schemeClr val="dk1"/>
                </a:solidFill>
                <a:latin typeface="Calibri"/>
                <a:ea typeface="Calibri"/>
                <a:cs typeface="Calibri"/>
                <a:sym typeface="Calibri"/>
              </a:rPr>
              <a:t>Maintain and improve graduation rate &gt; 80% in 2019 and beyond.</a:t>
            </a:r>
            <a:endParaRPr sz="800">
              <a:solidFill>
                <a:schemeClr val="dk1"/>
              </a:solidFill>
              <a:latin typeface="Calibri"/>
              <a:ea typeface="Calibri"/>
              <a:cs typeface="Calibri"/>
              <a:sym typeface="Calibri"/>
            </a:endParaRPr>
          </a:p>
          <a:p>
            <a:pPr marL="228600" marR="0" lvl="0" indent="-228600" algn="l" rtl="0">
              <a:spcBef>
                <a:spcPts val="0"/>
              </a:spcBef>
              <a:spcAft>
                <a:spcPts val="0"/>
              </a:spcAft>
              <a:buClr>
                <a:schemeClr val="dk1"/>
              </a:buClr>
              <a:buSzPts val="800"/>
              <a:buFont typeface="Calibri"/>
              <a:buAutoNum type="arabicPeriod"/>
            </a:pPr>
            <a:r>
              <a:rPr lang="en-US" sz="800">
                <a:solidFill>
                  <a:schemeClr val="dk1"/>
                </a:solidFill>
                <a:latin typeface="Calibri"/>
                <a:ea typeface="Calibri"/>
                <a:cs typeface="Calibri"/>
                <a:sym typeface="Calibri"/>
              </a:rPr>
              <a:t>Progression from scoring Developing to increased Proficient and Distinguished Scores on Georgia Milestone Exams. </a:t>
            </a:r>
            <a:endParaRPr/>
          </a:p>
          <a:p>
            <a:pPr marL="228600" marR="0" lvl="0" indent="-228600" algn="l" rtl="0">
              <a:spcBef>
                <a:spcPts val="0"/>
              </a:spcBef>
              <a:spcAft>
                <a:spcPts val="0"/>
              </a:spcAft>
              <a:buClr>
                <a:schemeClr val="dk1"/>
              </a:buClr>
              <a:buSzPts val="800"/>
              <a:buFont typeface="Calibri"/>
              <a:buAutoNum type="arabicPeriod"/>
            </a:pPr>
            <a:r>
              <a:rPr lang="en-US" sz="800">
                <a:solidFill>
                  <a:schemeClr val="dk1"/>
                </a:solidFill>
                <a:latin typeface="Calibri"/>
                <a:ea typeface="Calibri"/>
                <a:cs typeface="Calibri"/>
                <a:sym typeface="Calibri"/>
              </a:rPr>
              <a:t>Increase the number of students earning 3 or higher on AP exams and 4 or higher on DP exams.</a:t>
            </a:r>
            <a:endParaRPr sz="800" b="1">
              <a:solidFill>
                <a:schemeClr val="dk1"/>
              </a:solidFill>
              <a:latin typeface="Calibri"/>
              <a:ea typeface="Calibri"/>
              <a:cs typeface="Calibri"/>
              <a:sym typeface="Calibri"/>
            </a:endParaRPr>
          </a:p>
          <a:p>
            <a:pPr marL="228600" marR="0" lvl="0" indent="-228600" algn="l" rtl="0">
              <a:spcBef>
                <a:spcPts val="0"/>
              </a:spcBef>
              <a:spcAft>
                <a:spcPts val="0"/>
              </a:spcAft>
              <a:buClr>
                <a:schemeClr val="dk1"/>
              </a:buClr>
              <a:buSzPts val="800"/>
              <a:buFont typeface="Calibri"/>
              <a:buAutoNum type="arabicPeriod"/>
            </a:pPr>
            <a:r>
              <a:rPr lang="en-US" sz="800">
                <a:solidFill>
                  <a:schemeClr val="dk1"/>
                </a:solidFill>
                <a:latin typeface="Calibri"/>
                <a:ea typeface="Calibri"/>
                <a:cs typeface="Calibri"/>
                <a:sym typeface="Calibri"/>
              </a:rPr>
              <a:t>Increase the number of teachers that receive IB, gifted, and current AP certification. </a:t>
            </a:r>
            <a:endParaRPr sz="800">
              <a:solidFill>
                <a:schemeClr val="dk1"/>
              </a:solidFill>
              <a:latin typeface="Calibri"/>
              <a:ea typeface="Calibri"/>
              <a:cs typeface="Calibri"/>
              <a:sym typeface="Calibri"/>
            </a:endParaRPr>
          </a:p>
          <a:p>
            <a:pPr marL="228600" marR="0" lvl="0" indent="-228600" algn="l" rtl="0">
              <a:spcBef>
                <a:spcPts val="0"/>
              </a:spcBef>
              <a:spcAft>
                <a:spcPts val="0"/>
              </a:spcAft>
              <a:buClr>
                <a:schemeClr val="dk1"/>
              </a:buClr>
              <a:buSzPts val="800"/>
              <a:buFont typeface="Calibri"/>
              <a:buAutoNum type="arabicPeriod"/>
            </a:pPr>
            <a:r>
              <a:rPr lang="en-US" sz="800">
                <a:solidFill>
                  <a:schemeClr val="dk1"/>
                </a:solidFill>
                <a:latin typeface="Calibri"/>
                <a:ea typeface="Calibri"/>
                <a:cs typeface="Calibri"/>
                <a:sym typeface="Calibri"/>
              </a:rPr>
              <a:t>Increase the percentage of students who are absent fewer than 10 days. </a:t>
            </a:r>
            <a:endParaRPr/>
          </a:p>
          <a:p>
            <a:pPr marL="228600" marR="0" lvl="0" indent="-228600" algn="l" rtl="0">
              <a:spcBef>
                <a:spcPts val="0"/>
              </a:spcBef>
              <a:spcAft>
                <a:spcPts val="0"/>
              </a:spcAft>
              <a:buClr>
                <a:schemeClr val="dk1"/>
              </a:buClr>
              <a:buSzPts val="800"/>
              <a:buFont typeface="Calibri"/>
              <a:buAutoNum type="arabicPeriod"/>
            </a:pPr>
            <a:r>
              <a:rPr lang="en-US" sz="800">
                <a:solidFill>
                  <a:schemeClr val="dk1"/>
                </a:solidFill>
                <a:latin typeface="Calibri"/>
                <a:ea typeface="Calibri"/>
                <a:cs typeface="Calibri"/>
                <a:sym typeface="Calibri"/>
              </a:rPr>
              <a:t>Decrease in suspensions for students in all subgroups.</a:t>
            </a:r>
            <a:endParaRPr sz="800">
              <a:solidFill>
                <a:schemeClr val="dk1"/>
              </a:solidFill>
              <a:latin typeface="Calibri"/>
              <a:ea typeface="Calibri"/>
              <a:cs typeface="Calibri"/>
              <a:sym typeface="Calibri"/>
            </a:endParaRPr>
          </a:p>
          <a:p>
            <a:pPr marL="228600" marR="0" lvl="0" indent="-228600" algn="l" rtl="0">
              <a:spcBef>
                <a:spcPts val="0"/>
              </a:spcBef>
              <a:spcAft>
                <a:spcPts val="0"/>
              </a:spcAft>
              <a:buClr>
                <a:schemeClr val="dk1"/>
              </a:buClr>
              <a:buSzPts val="800"/>
              <a:buFont typeface="Calibri"/>
              <a:buAutoNum type="arabicPeriod"/>
            </a:pPr>
            <a:r>
              <a:rPr lang="en-US" sz="800">
                <a:solidFill>
                  <a:schemeClr val="dk1"/>
                </a:solidFill>
                <a:latin typeface="Calibri"/>
                <a:ea typeface="Calibri"/>
                <a:cs typeface="Calibri"/>
                <a:sym typeface="Calibri"/>
              </a:rPr>
              <a:t>Increase parent attendance at PTO, Academic Nights, and school-related events.</a:t>
            </a:r>
            <a:endParaRPr sz="800">
              <a:solidFill>
                <a:schemeClr val="dk1"/>
              </a:solidFill>
              <a:latin typeface="Calibri"/>
              <a:ea typeface="Calibri"/>
              <a:cs typeface="Calibri"/>
              <a:sym typeface="Calibri"/>
            </a:endParaRPr>
          </a:p>
          <a:p>
            <a:pPr marL="228600" marR="0" lvl="0" indent="-228600" algn="l" rtl="0">
              <a:spcBef>
                <a:spcPts val="0"/>
              </a:spcBef>
              <a:spcAft>
                <a:spcPts val="0"/>
              </a:spcAft>
              <a:buClr>
                <a:schemeClr val="dk1"/>
              </a:buClr>
              <a:buSzPts val="800"/>
              <a:buFont typeface="Calibri"/>
              <a:buAutoNum type="arabicPeriod"/>
            </a:pPr>
            <a:r>
              <a:rPr lang="en-US" sz="800">
                <a:solidFill>
                  <a:schemeClr val="dk1"/>
                </a:solidFill>
                <a:latin typeface="Calibri"/>
                <a:ea typeface="Calibri"/>
                <a:cs typeface="Calibri"/>
                <a:sym typeface="Calibri"/>
              </a:rPr>
              <a:t>Increased student participation in extracurricular programs.</a:t>
            </a:r>
            <a:endParaRPr sz="800">
              <a:solidFill>
                <a:schemeClr val="dk1"/>
              </a:solidFill>
              <a:latin typeface="Calibri"/>
              <a:ea typeface="Calibri"/>
              <a:cs typeface="Calibri"/>
              <a:sym typeface="Calibri"/>
            </a:endParaRPr>
          </a:p>
          <a:p>
            <a:pPr marL="228600" marR="0" lvl="0" indent="-228600" algn="l" rtl="0">
              <a:spcBef>
                <a:spcPts val="0"/>
              </a:spcBef>
              <a:spcAft>
                <a:spcPts val="0"/>
              </a:spcAft>
              <a:buClr>
                <a:schemeClr val="dk1"/>
              </a:buClr>
              <a:buSzPts val="800"/>
              <a:buFont typeface="Calibri"/>
              <a:buAutoNum type="arabicPeriod"/>
            </a:pPr>
            <a:r>
              <a:rPr lang="en-US" sz="800">
                <a:solidFill>
                  <a:schemeClr val="dk1"/>
                </a:solidFill>
                <a:latin typeface="Calibri"/>
                <a:ea typeface="Calibri"/>
                <a:cs typeface="Calibri"/>
                <a:sym typeface="Calibri"/>
              </a:rPr>
              <a:t>Increase in average or above average results in Georgia climate survey.</a:t>
            </a:r>
            <a:endParaRPr/>
          </a:p>
          <a:p>
            <a:pPr marL="228600" marR="0" lvl="0" indent="-228600" algn="l" rtl="0">
              <a:spcBef>
                <a:spcPts val="0"/>
              </a:spcBef>
              <a:spcAft>
                <a:spcPts val="0"/>
              </a:spcAft>
              <a:buClr>
                <a:schemeClr val="dk1"/>
              </a:buClr>
              <a:buSzPts val="800"/>
              <a:buFont typeface="Calibri"/>
              <a:buAutoNum type="arabicPeriod"/>
            </a:pPr>
            <a:r>
              <a:rPr lang="en-US" sz="800">
                <a:solidFill>
                  <a:schemeClr val="dk1"/>
                </a:solidFill>
                <a:latin typeface="Calibri"/>
                <a:ea typeface="Calibri"/>
                <a:cs typeface="Calibri"/>
                <a:sym typeface="Calibri"/>
              </a:rPr>
              <a:t>Increase number of students in each signature program of IB, AP, &amp; dual enrollment to equitably reflect students in all subgroups.</a:t>
            </a:r>
            <a:endParaRPr sz="800">
              <a:solidFill>
                <a:schemeClr val="dk1"/>
              </a:solidFill>
              <a:latin typeface="Calibri"/>
              <a:ea typeface="Calibri"/>
              <a:cs typeface="Calibri"/>
              <a:sym typeface="Calibri"/>
            </a:endParaRPr>
          </a:p>
          <a:p>
            <a:pPr marL="228600" marR="0" lvl="0" indent="-177800" algn="l" rtl="0">
              <a:spcBef>
                <a:spcPts val="0"/>
              </a:spcBef>
              <a:spcAft>
                <a:spcPts val="0"/>
              </a:spcAft>
              <a:buClr>
                <a:schemeClr val="dk1"/>
              </a:buClr>
              <a:buSzPts val="800"/>
              <a:buFont typeface="Calibri"/>
              <a:buNone/>
            </a:pPr>
            <a:endParaRPr sz="800">
              <a:solidFill>
                <a:schemeClr val="dk1"/>
              </a:solidFill>
              <a:latin typeface="Calibri"/>
              <a:ea typeface="Calibri"/>
              <a:cs typeface="Calibri"/>
              <a:sym typeface="Calibri"/>
            </a:endParaRPr>
          </a:p>
          <a:p>
            <a:pPr marL="228600" marR="0" lvl="0" indent="-177800" algn="l" rtl="0">
              <a:spcBef>
                <a:spcPts val="0"/>
              </a:spcBef>
              <a:spcAft>
                <a:spcPts val="0"/>
              </a:spcAft>
              <a:buClr>
                <a:schemeClr val="dk1"/>
              </a:buClr>
              <a:buSzPts val="800"/>
              <a:buFont typeface="Calibri"/>
              <a:buNone/>
            </a:pPr>
            <a:endParaRPr sz="800">
              <a:solidFill>
                <a:schemeClr val="dk1"/>
              </a:solidFill>
              <a:latin typeface="Calibri"/>
              <a:ea typeface="Calibri"/>
              <a:cs typeface="Calibri"/>
              <a:sym typeface="Calibri"/>
            </a:endParaRPr>
          </a:p>
        </p:txBody>
      </p:sp>
      <p:sp>
        <p:nvSpPr>
          <p:cNvPr id="119" name="Google Shape;119;p1"/>
          <p:cNvSpPr/>
          <p:nvPr/>
        </p:nvSpPr>
        <p:spPr>
          <a:xfrm>
            <a:off x="7430681" y="4435821"/>
            <a:ext cx="212583" cy="149319"/>
          </a:xfrm>
          <a:prstGeom prst="rightArrow">
            <a:avLst>
              <a:gd name="adj1" fmla="val 50000"/>
              <a:gd name="adj2" fmla="val 50000"/>
            </a:avLst>
          </a:prstGeom>
          <a:solidFill>
            <a:srgbClr val="FFFFFF"/>
          </a:solidFill>
          <a:ln w="25400" cap="flat" cmpd="sng">
            <a:solidFill>
              <a:srgbClr val="FF7C8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013">
              <a:solidFill>
                <a:srgbClr val="000000"/>
              </a:solidFill>
              <a:latin typeface="Calibri"/>
              <a:ea typeface="Calibri"/>
              <a:cs typeface="Calibri"/>
              <a:sym typeface="Calibri"/>
            </a:endParaRPr>
          </a:p>
        </p:txBody>
      </p:sp>
      <p:sp>
        <p:nvSpPr>
          <p:cNvPr id="120" name="Google Shape;120;p1"/>
          <p:cNvSpPr/>
          <p:nvPr/>
        </p:nvSpPr>
        <p:spPr>
          <a:xfrm>
            <a:off x="7456808" y="2860559"/>
            <a:ext cx="202439" cy="129937"/>
          </a:xfrm>
          <a:prstGeom prst="rightArrow">
            <a:avLst>
              <a:gd name="adj1" fmla="val 50000"/>
              <a:gd name="adj2" fmla="val 50000"/>
            </a:avLst>
          </a:prstGeom>
          <a:solidFill>
            <a:srgbClr val="FFFFFF"/>
          </a:solidFill>
          <a:ln w="25400" cap="flat" cmpd="sng">
            <a:solidFill>
              <a:srgbClr val="F7964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013">
              <a:solidFill>
                <a:srgbClr val="000000"/>
              </a:solidFill>
              <a:latin typeface="Calibri"/>
              <a:ea typeface="Calibri"/>
              <a:cs typeface="Calibri"/>
              <a:sym typeface="Calibri"/>
            </a:endParaRPr>
          </a:p>
        </p:txBody>
      </p:sp>
      <p:sp>
        <p:nvSpPr>
          <p:cNvPr id="121" name="Google Shape;121;p1"/>
          <p:cNvSpPr/>
          <p:nvPr/>
        </p:nvSpPr>
        <p:spPr>
          <a:xfrm>
            <a:off x="7456808" y="5453780"/>
            <a:ext cx="202439" cy="136791"/>
          </a:xfrm>
          <a:prstGeom prst="rightArrow">
            <a:avLst>
              <a:gd name="adj1" fmla="val 50000"/>
              <a:gd name="adj2" fmla="val 50000"/>
            </a:avLst>
          </a:prstGeom>
          <a:solidFill>
            <a:srgbClr val="FFFFFF"/>
          </a:solidFill>
          <a:ln w="25400" cap="flat" cmpd="sng">
            <a:solidFill>
              <a:srgbClr val="54813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013">
              <a:solidFill>
                <a:srgbClr val="000000"/>
              </a:solidFill>
              <a:latin typeface="Calibri"/>
              <a:ea typeface="Calibri"/>
              <a:cs typeface="Calibri"/>
              <a:sym typeface="Calibri"/>
            </a:endParaRPr>
          </a:p>
        </p:txBody>
      </p:sp>
      <p:sp>
        <p:nvSpPr>
          <p:cNvPr id="122" name="Google Shape;122;p1"/>
          <p:cNvSpPr/>
          <p:nvPr/>
        </p:nvSpPr>
        <p:spPr>
          <a:xfrm>
            <a:off x="7456809" y="6345895"/>
            <a:ext cx="202438" cy="129280"/>
          </a:xfrm>
          <a:prstGeom prst="rightArrow">
            <a:avLst>
              <a:gd name="adj1" fmla="val 50000"/>
              <a:gd name="adj2" fmla="val 50000"/>
            </a:avLst>
          </a:prstGeom>
          <a:solidFill>
            <a:srgbClr val="FFFFFF"/>
          </a:solidFill>
          <a:ln w="254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013">
              <a:solidFill>
                <a:srgbClr val="000000"/>
              </a:solidFill>
              <a:latin typeface="Calibri"/>
              <a:ea typeface="Calibri"/>
              <a:cs typeface="Calibri"/>
              <a:sym typeface="Calibri"/>
            </a:endParaRPr>
          </a:p>
        </p:txBody>
      </p:sp>
      <p:sp>
        <p:nvSpPr>
          <p:cNvPr id="123" name="Google Shape;123;p1"/>
          <p:cNvSpPr/>
          <p:nvPr/>
        </p:nvSpPr>
        <p:spPr>
          <a:xfrm>
            <a:off x="3591281" y="2647973"/>
            <a:ext cx="186490" cy="138770"/>
          </a:xfrm>
          <a:prstGeom prst="rightArrow">
            <a:avLst>
              <a:gd name="adj1" fmla="val 50000"/>
              <a:gd name="adj2" fmla="val 50000"/>
            </a:avLst>
          </a:prstGeom>
          <a:solidFill>
            <a:srgbClr val="FFFFFF"/>
          </a:solidFill>
          <a:ln w="25400" cap="flat" cmpd="sng">
            <a:solidFill>
              <a:srgbClr val="F7964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013">
              <a:solidFill>
                <a:srgbClr val="000000"/>
              </a:solidFill>
              <a:latin typeface="Calibri"/>
              <a:ea typeface="Calibri"/>
              <a:cs typeface="Calibri"/>
              <a:sym typeface="Calibri"/>
            </a:endParaRPr>
          </a:p>
        </p:txBody>
      </p:sp>
      <p:sp>
        <p:nvSpPr>
          <p:cNvPr id="124" name="Google Shape;124;p1"/>
          <p:cNvSpPr/>
          <p:nvPr/>
        </p:nvSpPr>
        <p:spPr>
          <a:xfrm>
            <a:off x="3591281" y="4598701"/>
            <a:ext cx="178004" cy="143642"/>
          </a:xfrm>
          <a:prstGeom prst="rightArrow">
            <a:avLst>
              <a:gd name="adj1" fmla="val 50000"/>
              <a:gd name="adj2" fmla="val 50000"/>
            </a:avLst>
          </a:prstGeom>
          <a:solidFill>
            <a:srgbClr val="FFFFFF"/>
          </a:solidFill>
          <a:ln w="25400" cap="flat" cmpd="sng">
            <a:solidFill>
              <a:srgbClr val="FF7C8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013">
              <a:solidFill>
                <a:srgbClr val="000000"/>
              </a:solidFill>
              <a:latin typeface="Calibri"/>
              <a:ea typeface="Calibri"/>
              <a:cs typeface="Calibri"/>
              <a:sym typeface="Calibri"/>
            </a:endParaRPr>
          </a:p>
        </p:txBody>
      </p:sp>
      <p:sp>
        <p:nvSpPr>
          <p:cNvPr id="125" name="Google Shape;125;p1"/>
          <p:cNvSpPr/>
          <p:nvPr/>
        </p:nvSpPr>
        <p:spPr>
          <a:xfrm>
            <a:off x="3591280" y="5365787"/>
            <a:ext cx="182253" cy="116372"/>
          </a:xfrm>
          <a:prstGeom prst="rightArrow">
            <a:avLst>
              <a:gd name="adj1" fmla="val 50000"/>
              <a:gd name="adj2" fmla="val 50000"/>
            </a:avLst>
          </a:prstGeom>
          <a:solidFill>
            <a:srgbClr val="FFFFFF"/>
          </a:solidFill>
          <a:ln w="25400" cap="flat" cmpd="sng">
            <a:solidFill>
              <a:srgbClr val="54813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013">
              <a:solidFill>
                <a:srgbClr val="000000"/>
              </a:solidFill>
              <a:latin typeface="Calibri"/>
              <a:ea typeface="Calibri"/>
              <a:cs typeface="Calibri"/>
              <a:sym typeface="Calibri"/>
            </a:endParaRPr>
          </a:p>
        </p:txBody>
      </p:sp>
      <p:sp>
        <p:nvSpPr>
          <p:cNvPr id="126" name="Google Shape;126;p1"/>
          <p:cNvSpPr/>
          <p:nvPr/>
        </p:nvSpPr>
        <p:spPr>
          <a:xfrm>
            <a:off x="3591281" y="6347852"/>
            <a:ext cx="187026" cy="127323"/>
          </a:xfrm>
          <a:prstGeom prst="rightArrow">
            <a:avLst>
              <a:gd name="adj1" fmla="val 50000"/>
              <a:gd name="adj2" fmla="val 50000"/>
            </a:avLst>
          </a:prstGeom>
          <a:solidFill>
            <a:srgbClr val="FFFFFF"/>
          </a:solidFill>
          <a:ln w="254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013">
              <a:solidFill>
                <a:srgbClr val="00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pic>
        <p:nvPicPr>
          <p:cNvPr id="132" name="Google Shape;132;g5429edfca7_0_2"/>
          <p:cNvPicPr preferRelativeResize="0"/>
          <p:nvPr/>
        </p:nvPicPr>
        <p:blipFill>
          <a:blip r:embed="rId3">
            <a:alphaModFix/>
          </a:blip>
          <a:stretch>
            <a:fillRect/>
          </a:stretch>
        </p:blipFill>
        <p:spPr>
          <a:xfrm>
            <a:off x="185750" y="665200"/>
            <a:ext cx="8718750" cy="5930000"/>
          </a:xfrm>
          <a:prstGeom prst="rect">
            <a:avLst/>
          </a:prstGeom>
          <a:noFill/>
          <a:ln>
            <a:noFill/>
          </a:ln>
        </p:spPr>
      </p:pic>
      <p:sp>
        <p:nvSpPr>
          <p:cNvPr id="133" name="Google Shape;133;g5429edfca7_0_2"/>
          <p:cNvSpPr txBox="1"/>
          <p:nvPr/>
        </p:nvSpPr>
        <p:spPr>
          <a:xfrm>
            <a:off x="210275" y="161450"/>
            <a:ext cx="3039900" cy="469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800" b="1" i="1">
                <a:latin typeface="Calibri"/>
                <a:ea typeface="Calibri"/>
                <a:cs typeface="Calibri"/>
                <a:sym typeface="Calibri"/>
              </a:rPr>
              <a:t>Our Priorities from Last Year.</a:t>
            </a:r>
            <a:endParaRPr sz="1800" b="1" i="1">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graphicFrame>
        <p:nvGraphicFramePr>
          <p:cNvPr id="139" name="Google Shape;139;g5429edfca7_0_10"/>
          <p:cNvGraphicFramePr/>
          <p:nvPr/>
        </p:nvGraphicFramePr>
        <p:xfrm>
          <a:off x="152400" y="90600"/>
          <a:ext cx="3000000" cy="3000000"/>
        </p:xfrm>
        <a:graphic>
          <a:graphicData uri="http://schemas.openxmlformats.org/drawingml/2006/table">
            <a:tbl>
              <a:tblPr>
                <a:noFill/>
                <a:tableStyleId>{979C17D1-584B-4CE9-8D0A-A8412938DC18}</a:tableStyleId>
              </a:tblPr>
              <a:tblGrid>
                <a:gridCol w="4066175">
                  <a:extLst>
                    <a:ext uri="{9D8B030D-6E8A-4147-A177-3AD203B41FA5}">
                      <a16:colId xmlns:a16="http://schemas.microsoft.com/office/drawing/2014/main" val="20000"/>
                    </a:ext>
                  </a:extLst>
                </a:gridCol>
                <a:gridCol w="4693425">
                  <a:extLst>
                    <a:ext uri="{9D8B030D-6E8A-4147-A177-3AD203B41FA5}">
                      <a16:colId xmlns:a16="http://schemas.microsoft.com/office/drawing/2014/main" val="20001"/>
                    </a:ext>
                  </a:extLst>
                </a:gridCol>
              </a:tblGrid>
              <a:tr h="401300">
                <a:tc>
                  <a:txBody>
                    <a:bodyPr/>
                    <a:lstStyle/>
                    <a:p>
                      <a:pPr marL="0" lvl="0" indent="0" algn="ctr" rtl="0">
                        <a:lnSpc>
                          <a:spcPct val="115000"/>
                        </a:lnSpc>
                        <a:spcBef>
                          <a:spcPts val="0"/>
                        </a:spcBef>
                        <a:spcAft>
                          <a:spcPts val="0"/>
                        </a:spcAft>
                        <a:buNone/>
                      </a:pPr>
                      <a:r>
                        <a:rPr lang="en-US" sz="1600" b="1"/>
                        <a:t>FY21 School Priorities</a:t>
                      </a:r>
                      <a:endParaRPr sz="1600" b="1"/>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CCCCC"/>
                    </a:solidFill>
                  </a:tcPr>
                </a:tc>
                <a:tc>
                  <a:txBody>
                    <a:bodyPr/>
                    <a:lstStyle/>
                    <a:p>
                      <a:pPr marL="0" lvl="0" indent="0" algn="ctr" rtl="0">
                        <a:lnSpc>
                          <a:spcPct val="115000"/>
                        </a:lnSpc>
                        <a:spcBef>
                          <a:spcPts val="0"/>
                        </a:spcBef>
                        <a:spcAft>
                          <a:spcPts val="0"/>
                        </a:spcAft>
                        <a:buNone/>
                      </a:pPr>
                      <a:r>
                        <a:rPr lang="en-US" sz="1600" b="1"/>
                        <a:t>Rationale</a:t>
                      </a:r>
                      <a:endParaRPr sz="1600" b="1"/>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CCCCC"/>
                    </a:solidFill>
                  </a:tcPr>
                </a:tc>
                <a:extLst>
                  <a:ext uri="{0D108BD9-81ED-4DB2-BD59-A6C34878D82A}">
                    <a16:rowId xmlns:a16="http://schemas.microsoft.com/office/drawing/2014/main" val="10000"/>
                  </a:ext>
                </a:extLst>
              </a:tr>
              <a:tr h="1561425">
                <a:tc>
                  <a:txBody>
                    <a:bodyPr/>
                    <a:lstStyle/>
                    <a:p>
                      <a:pPr marL="0" lvl="0" indent="0" algn="l" rtl="0">
                        <a:lnSpc>
                          <a:spcPct val="115000"/>
                        </a:lnSpc>
                        <a:spcBef>
                          <a:spcPts val="0"/>
                        </a:spcBef>
                        <a:spcAft>
                          <a:spcPts val="0"/>
                        </a:spcAft>
                        <a:buNone/>
                      </a:pPr>
                      <a:r>
                        <a:rPr lang="en-US">
                          <a:latin typeface="Calibri"/>
                          <a:ea typeface="Calibri"/>
                          <a:cs typeface="Calibri"/>
                          <a:sym typeface="Calibri"/>
                        </a:rPr>
                        <a:t>•</a:t>
                      </a:r>
                      <a:r>
                        <a:rPr lang="en-US" b="1">
                          <a:latin typeface="Calibri"/>
                          <a:ea typeface="Calibri"/>
                          <a:cs typeface="Calibri"/>
                          <a:sym typeface="Calibri"/>
                        </a:rPr>
                        <a:t>A robust offering of AP, IB, &amp; Dual Enrollment courses with parity for all subgroups of students.</a:t>
                      </a:r>
                      <a:endParaRPr b="1">
                        <a:latin typeface="Calibri"/>
                        <a:ea typeface="Calibri"/>
                        <a:cs typeface="Calibri"/>
                        <a:sym typeface="Calibri"/>
                      </a:endParaRPr>
                    </a:p>
                    <a:p>
                      <a:pPr marL="0" lvl="0" indent="0" algn="l" rtl="0">
                        <a:lnSpc>
                          <a:spcPct val="115000"/>
                        </a:lnSpc>
                        <a:spcBef>
                          <a:spcPts val="0"/>
                        </a:spcBef>
                        <a:spcAft>
                          <a:spcPts val="0"/>
                        </a:spcAft>
                        <a:buNone/>
                      </a:pPr>
                      <a:r>
                        <a:rPr lang="en-US">
                          <a:latin typeface="Calibri"/>
                          <a:ea typeface="Calibri"/>
                          <a:cs typeface="Calibri"/>
                          <a:sym typeface="Calibri"/>
                        </a:rPr>
                        <a:t>•</a:t>
                      </a:r>
                      <a:r>
                        <a:rPr lang="en-US" b="1">
                          <a:latin typeface="Calibri"/>
                          <a:ea typeface="Calibri"/>
                          <a:cs typeface="Calibri"/>
                          <a:sym typeface="Calibri"/>
                        </a:rPr>
                        <a:t>High-quality teaching that provides well-defined and deliberately-designed instruction that is inquiry-based, creative, interdisciplinary, technology-rich, and student-centered.</a:t>
                      </a:r>
                      <a:endParaRPr b="1">
                        <a:latin typeface="Calibri"/>
                        <a:ea typeface="Calibri"/>
                        <a:cs typeface="Calibri"/>
                        <a:sym typeface="Calibri"/>
                      </a:endParaRPr>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i="1">
                          <a:latin typeface="Calibri"/>
                          <a:ea typeface="Calibri"/>
                          <a:cs typeface="Calibri"/>
                          <a:sym typeface="Calibri"/>
                        </a:rPr>
                        <a:t>To ensure that we have the staffing and resources that enable us to provide an instructional environment  that reflects the tenets of the IB programs, which we want ingrained in all academic programs. </a:t>
                      </a:r>
                      <a:endParaRPr i="1">
                        <a:latin typeface="Calibri"/>
                        <a:ea typeface="Calibri"/>
                        <a:cs typeface="Calibri"/>
                        <a:sym typeface="Calibri"/>
                      </a:endParaRPr>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1125700">
                <a:tc>
                  <a:txBody>
                    <a:bodyPr/>
                    <a:lstStyle/>
                    <a:p>
                      <a:pPr marL="0" lvl="0" indent="0" algn="l" rtl="0">
                        <a:lnSpc>
                          <a:spcPct val="115000"/>
                        </a:lnSpc>
                        <a:spcBef>
                          <a:spcPts val="0"/>
                        </a:spcBef>
                        <a:spcAft>
                          <a:spcPts val="0"/>
                        </a:spcAft>
                        <a:buNone/>
                      </a:pPr>
                      <a:r>
                        <a:rPr lang="en-US" b="1">
                          <a:latin typeface="Calibri"/>
                          <a:ea typeface="Calibri"/>
                          <a:cs typeface="Calibri"/>
                          <a:sym typeface="Calibri"/>
                        </a:rPr>
                        <a:t>Build a healthy school culture &amp; climate for students, staff, and parents.</a:t>
                      </a:r>
                      <a:endParaRPr b="1">
                        <a:latin typeface="Calibri"/>
                        <a:ea typeface="Calibri"/>
                        <a:cs typeface="Calibri"/>
                        <a:sym typeface="Calibri"/>
                      </a:endParaRPr>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i="1">
                          <a:latin typeface="Calibri"/>
                          <a:ea typeface="Calibri"/>
                          <a:cs typeface="Calibri"/>
                          <a:sym typeface="Calibri"/>
                        </a:rPr>
                        <a:t>To ensure that MJHS is a place where all stakeholders desire to come; feel safe and supported; and are offered a wide array of academic and extracurricular opportunities.</a:t>
                      </a:r>
                      <a:endParaRPr i="1">
                        <a:latin typeface="Calibri"/>
                        <a:ea typeface="Calibri"/>
                        <a:cs typeface="Calibri"/>
                        <a:sym typeface="Calibri"/>
                      </a:endParaRPr>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graphicFrame>
        <p:nvGraphicFramePr>
          <p:cNvPr id="140" name="Google Shape;140;g5429edfca7_0_10"/>
          <p:cNvGraphicFramePr/>
          <p:nvPr/>
        </p:nvGraphicFramePr>
        <p:xfrm>
          <a:off x="179200" y="3444225"/>
          <a:ext cx="3000000" cy="3000000"/>
        </p:xfrm>
        <a:graphic>
          <a:graphicData uri="http://schemas.openxmlformats.org/drawingml/2006/table">
            <a:tbl>
              <a:tblPr>
                <a:noFill/>
                <a:tableStyleId>{979C17D1-584B-4CE9-8D0A-A8412938DC18}</a:tableStyleId>
              </a:tblPr>
              <a:tblGrid>
                <a:gridCol w="4066175">
                  <a:extLst>
                    <a:ext uri="{9D8B030D-6E8A-4147-A177-3AD203B41FA5}">
                      <a16:colId xmlns:a16="http://schemas.microsoft.com/office/drawing/2014/main" val="20000"/>
                    </a:ext>
                  </a:extLst>
                </a:gridCol>
                <a:gridCol w="4693425">
                  <a:extLst>
                    <a:ext uri="{9D8B030D-6E8A-4147-A177-3AD203B41FA5}">
                      <a16:colId xmlns:a16="http://schemas.microsoft.com/office/drawing/2014/main" val="20001"/>
                    </a:ext>
                  </a:extLst>
                </a:gridCol>
              </a:tblGrid>
              <a:tr h="1607500">
                <a:tc>
                  <a:txBody>
                    <a:bodyPr/>
                    <a:lstStyle/>
                    <a:p>
                      <a:pPr marL="0" lvl="0" indent="0" algn="l" rtl="0">
                        <a:lnSpc>
                          <a:spcPct val="115000"/>
                        </a:lnSpc>
                        <a:spcBef>
                          <a:spcPts val="0"/>
                        </a:spcBef>
                        <a:spcAft>
                          <a:spcPts val="0"/>
                        </a:spcAft>
                        <a:buNone/>
                      </a:pPr>
                      <a:r>
                        <a:rPr lang="en-US" b="1">
                          <a:solidFill>
                            <a:schemeClr val="dk1"/>
                          </a:solidFill>
                          <a:latin typeface="Calibri"/>
                          <a:ea typeface="Calibri"/>
                          <a:cs typeface="Calibri"/>
                          <a:sym typeface="Calibri"/>
                        </a:rPr>
                        <a:t>A counseling and support system which focuses on college and career and empowers students to maximize their opportunities for learning future college studies, and/or post-secondary options</a:t>
                      </a:r>
                      <a:endParaRPr sz="1000">
                        <a:latin typeface="Calibri"/>
                        <a:ea typeface="Calibri"/>
                        <a:cs typeface="Calibri"/>
                        <a:sym typeface="Calibri"/>
                      </a:endParaRPr>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Clr>
                          <a:schemeClr val="dk1"/>
                        </a:buClr>
                        <a:buSzPts val="1100"/>
                        <a:buFont typeface="Arial"/>
                        <a:buNone/>
                      </a:pPr>
                      <a:r>
                        <a:rPr lang="en-US" i="1">
                          <a:solidFill>
                            <a:schemeClr val="dk1"/>
                          </a:solidFill>
                          <a:latin typeface="Calibri"/>
                          <a:ea typeface="Calibri"/>
                          <a:cs typeface="Calibri"/>
                          <a:sym typeface="Calibri"/>
                        </a:rPr>
                        <a:t>To ensure that our students are supported outside of the classroom throughout their time at MJHS to increase graduation rate, scholarship dollars, college acceptances, and college readiness.</a:t>
                      </a:r>
                      <a:endParaRPr i="1">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US" i="1">
                          <a:solidFill>
                            <a:schemeClr val="dk1"/>
                          </a:solidFill>
                          <a:latin typeface="Calibri"/>
                          <a:ea typeface="Calibri"/>
                          <a:cs typeface="Calibri"/>
                          <a:sym typeface="Calibri"/>
                        </a:rPr>
                        <a:t>This continues to be a need for our students, but we need to look closely at maximizing our budget to make this work. </a:t>
                      </a:r>
                      <a:endParaRPr i="1">
                        <a:latin typeface="Calibri"/>
                        <a:ea typeface="Calibri"/>
                        <a:cs typeface="Calibri"/>
                        <a:sym typeface="Calibri"/>
                      </a:endParaRPr>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1336575">
                <a:tc>
                  <a:txBody>
                    <a:bodyPr/>
                    <a:lstStyle/>
                    <a:p>
                      <a:pPr marL="0" lvl="0" indent="0" algn="l" rtl="0">
                        <a:lnSpc>
                          <a:spcPct val="115000"/>
                        </a:lnSpc>
                        <a:spcBef>
                          <a:spcPts val="0"/>
                        </a:spcBef>
                        <a:spcAft>
                          <a:spcPts val="0"/>
                        </a:spcAft>
                        <a:buNone/>
                      </a:pPr>
                      <a:r>
                        <a:rPr lang="en-US" b="1">
                          <a:solidFill>
                            <a:srgbClr val="0D0D0D"/>
                          </a:solidFill>
                          <a:latin typeface="Calibri"/>
                          <a:ea typeface="Calibri"/>
                          <a:cs typeface="Calibri"/>
                          <a:sym typeface="Calibri"/>
                        </a:rPr>
                        <a:t>Create an educational and professional environment that will recruit and retain highly effective teachers, which includes providing the necessary professional development to enhance the quality of instruction for all teachers and students;</a:t>
                      </a:r>
                      <a:endParaRPr b="1">
                        <a:latin typeface="Calibri"/>
                        <a:ea typeface="Calibri"/>
                        <a:cs typeface="Calibri"/>
                        <a:sym typeface="Calibri"/>
                      </a:endParaRPr>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US" i="1">
                          <a:solidFill>
                            <a:schemeClr val="dk1"/>
                          </a:solidFill>
                          <a:latin typeface="Calibri"/>
                          <a:ea typeface="Calibri"/>
                          <a:cs typeface="Calibri"/>
                          <a:sym typeface="Calibri"/>
                        </a:rPr>
                        <a:t>To ensure that teachers and staff have the training ,support, and incentives to implement all programs offered at MJHS with fidelity.</a:t>
                      </a:r>
                      <a:endParaRPr i="1">
                        <a:latin typeface="Calibri"/>
                        <a:ea typeface="Calibri"/>
                        <a:cs typeface="Calibri"/>
                        <a:sym typeface="Calibri"/>
                      </a:endParaRPr>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1300</Words>
  <Application>Microsoft Office PowerPoint</Application>
  <PresentationFormat>On-screen Show (4:3)</PresentationFormat>
  <Paragraphs>94</Paragraphs>
  <Slides>3</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Calibri</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Norvell, Travis</dc:creator>
  <cp:lastModifiedBy>Rene Esler</cp:lastModifiedBy>
  <cp:revision>1</cp:revision>
  <dcterms:created xsi:type="dcterms:W3CDTF">2015-11-10T14:08:41Z</dcterms:created>
  <dcterms:modified xsi:type="dcterms:W3CDTF">2020-11-26T22:37:52Z</dcterms:modified>
</cp:coreProperties>
</file>